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5"/>
  </p:sldMasterIdLst>
  <p:notesMasterIdLst>
    <p:notesMasterId r:id="rId81"/>
  </p:notesMasterIdLst>
  <p:handoutMasterIdLst>
    <p:handoutMasterId r:id="rId82"/>
  </p:handoutMasterIdLst>
  <p:sldIdLst>
    <p:sldId id="256" r:id="rId6"/>
    <p:sldId id="257" r:id="rId7"/>
    <p:sldId id="258" r:id="rId8"/>
    <p:sldId id="310" r:id="rId9"/>
    <p:sldId id="320" r:id="rId10"/>
    <p:sldId id="319" r:id="rId11"/>
    <p:sldId id="259" r:id="rId12"/>
    <p:sldId id="260" r:id="rId13"/>
    <p:sldId id="306" r:id="rId14"/>
    <p:sldId id="305" r:id="rId15"/>
    <p:sldId id="307" r:id="rId16"/>
    <p:sldId id="324" r:id="rId17"/>
    <p:sldId id="325" r:id="rId18"/>
    <p:sldId id="322" r:id="rId19"/>
    <p:sldId id="327" r:id="rId20"/>
    <p:sldId id="261" r:id="rId21"/>
    <p:sldId id="262" r:id="rId22"/>
    <p:sldId id="263" r:id="rId23"/>
    <p:sldId id="313" r:id="rId24"/>
    <p:sldId id="314" r:id="rId25"/>
    <p:sldId id="315" r:id="rId26"/>
    <p:sldId id="316" r:id="rId27"/>
    <p:sldId id="321" r:id="rId28"/>
    <p:sldId id="318" r:id="rId29"/>
    <p:sldId id="264" r:id="rId30"/>
    <p:sldId id="265" r:id="rId31"/>
    <p:sldId id="266" r:id="rId32"/>
    <p:sldId id="326" r:id="rId33"/>
    <p:sldId id="267" r:id="rId34"/>
    <p:sldId id="268" r:id="rId35"/>
    <p:sldId id="269" r:id="rId36"/>
    <p:sldId id="270" r:id="rId37"/>
    <p:sldId id="271" r:id="rId38"/>
    <p:sldId id="273" r:id="rId39"/>
    <p:sldId id="277" r:id="rId40"/>
    <p:sldId id="299" r:id="rId41"/>
    <p:sldId id="274" r:id="rId42"/>
    <p:sldId id="275" r:id="rId43"/>
    <p:sldId id="276" r:id="rId44"/>
    <p:sldId id="278" r:id="rId45"/>
    <p:sldId id="279" r:id="rId46"/>
    <p:sldId id="280" r:id="rId47"/>
    <p:sldId id="281" r:id="rId48"/>
    <p:sldId id="282" r:id="rId49"/>
    <p:sldId id="283" r:id="rId50"/>
    <p:sldId id="284" r:id="rId51"/>
    <p:sldId id="285" r:id="rId52"/>
    <p:sldId id="286" r:id="rId53"/>
    <p:sldId id="298" r:id="rId54"/>
    <p:sldId id="296" r:id="rId55"/>
    <p:sldId id="297" r:id="rId56"/>
    <p:sldId id="300" r:id="rId57"/>
    <p:sldId id="295" r:id="rId58"/>
    <p:sldId id="294" r:id="rId59"/>
    <p:sldId id="287" r:id="rId60"/>
    <p:sldId id="292" r:id="rId61"/>
    <p:sldId id="288" r:id="rId62"/>
    <p:sldId id="289" r:id="rId63"/>
    <p:sldId id="290" r:id="rId64"/>
    <p:sldId id="291" r:id="rId65"/>
    <p:sldId id="301" r:id="rId66"/>
    <p:sldId id="302" r:id="rId67"/>
    <p:sldId id="303" r:id="rId68"/>
    <p:sldId id="323" r:id="rId69"/>
    <p:sldId id="328" r:id="rId70"/>
    <p:sldId id="329" r:id="rId71"/>
    <p:sldId id="330" r:id="rId72"/>
    <p:sldId id="331" r:id="rId73"/>
    <p:sldId id="332" r:id="rId74"/>
    <p:sldId id="333" r:id="rId75"/>
    <p:sldId id="334" r:id="rId76"/>
    <p:sldId id="335" r:id="rId77"/>
    <p:sldId id="336" r:id="rId78"/>
    <p:sldId id="337" r:id="rId79"/>
    <p:sldId id="272" r:id="rId80"/>
  </p:sldIdLst>
  <p:sldSz cx="9144000" cy="6858000" type="screen4x3"/>
  <p:notesSz cx="9236075" cy="7010400"/>
  <p:defaultTextStyle>
    <a:defPPr>
      <a:defRPr lang="en-US"/>
    </a:defPPr>
    <a:lvl1pPr algn="l"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4CC17-115E-4A85-B231-C7867CC50E93}" v="10" dt="2023-04-09T12:41:57.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42" autoAdjust="0"/>
    <p:restoredTop sz="90929"/>
  </p:normalViewPr>
  <p:slideViewPr>
    <p:cSldViewPr>
      <p:cViewPr varScale="1">
        <p:scale>
          <a:sx n="100" d="100"/>
          <a:sy n="100" d="100"/>
        </p:scale>
        <p:origin x="151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varaja Mayooran" userId="94acf84750b227d3" providerId="LiveId" clId="{2B14CC17-115E-4A85-B231-C7867CC50E93}"/>
    <pc:docChg chg="modSld">
      <pc:chgData name="Thevaraja Mayooran" userId="94acf84750b227d3" providerId="LiveId" clId="{2B14CC17-115E-4A85-B231-C7867CC50E93}" dt="2023-04-09T12:41:57.849" v="20" actId="1036"/>
      <pc:docMkLst>
        <pc:docMk/>
      </pc:docMkLst>
      <pc:sldChg chg="modSp mod">
        <pc:chgData name="Thevaraja Mayooran" userId="94acf84750b227d3" providerId="LiveId" clId="{2B14CC17-115E-4A85-B231-C7867CC50E93}" dt="2023-04-09T12:41:57.849" v="20" actId="1036"/>
        <pc:sldMkLst>
          <pc:docMk/>
          <pc:sldMk cId="0" sldId="256"/>
        </pc:sldMkLst>
        <pc:spChg chg="mod">
          <ac:chgData name="Thevaraja Mayooran" userId="94acf84750b227d3" providerId="LiveId" clId="{2B14CC17-115E-4A85-B231-C7867CC50E93}" dt="2023-04-09T12:41:57.849" v="20" actId="1036"/>
          <ac:spMkLst>
            <pc:docMk/>
            <pc:sldMk cId="0" sldId="256"/>
            <ac:spMk id="7" creationId="{2B6BA9AC-28E5-44A6-839C-B873CFC47E40}"/>
          </ac:spMkLst>
        </pc:spChg>
        <pc:spChg chg="mod">
          <ac:chgData name="Thevaraja Mayooran" userId="94acf84750b227d3" providerId="LiveId" clId="{2B14CC17-115E-4A85-B231-C7867CC50E93}" dt="2023-04-09T11:47:30.527" v="11" actId="1076"/>
          <ac:spMkLst>
            <pc:docMk/>
            <pc:sldMk cId="0" sldId="256"/>
            <ac:spMk id="614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5596585D-6C38-4FC7-9105-42B20B8E3710}" type="datetimeFigureOut">
              <a:rPr lang="en-US" smtClean="0"/>
              <a:t>4/9/2023</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A233DD61-9F3E-4BB0-AA25-653D0287ABF9}" type="slidenum">
              <a:rPr lang="en-US" smtClean="0"/>
              <a:t>‹#›</a:t>
            </a:fld>
            <a:endParaRPr lang="en-US"/>
          </a:p>
        </p:txBody>
      </p:sp>
    </p:spTree>
    <p:extLst>
      <p:ext uri="{BB962C8B-B14F-4D97-AF65-F5344CB8AC3E}">
        <p14:creationId xmlns:p14="http://schemas.microsoft.com/office/powerpoint/2010/main" val="15618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299" cy="350520"/>
          </a:xfrm>
          <a:prstGeom prst="rect">
            <a:avLst/>
          </a:prstGeom>
        </p:spPr>
        <p:txBody>
          <a:bodyPr vert="horz" lIns="92830" tIns="46415" rIns="92830" bIns="46415" rtlCol="0"/>
          <a:lstStyle>
            <a:lvl1pPr algn="l">
              <a:defRPr sz="1200"/>
            </a:lvl1pPr>
          </a:lstStyle>
          <a:p>
            <a:pPr>
              <a:defRPr/>
            </a:pPr>
            <a:endParaRPr lang="en-US"/>
          </a:p>
        </p:txBody>
      </p:sp>
      <p:sp>
        <p:nvSpPr>
          <p:cNvPr id="3" name="Date Placeholder 2"/>
          <p:cNvSpPr>
            <a:spLocks noGrp="1"/>
          </p:cNvSpPr>
          <p:nvPr>
            <p:ph type="dt" idx="1"/>
          </p:nvPr>
        </p:nvSpPr>
        <p:spPr>
          <a:xfrm>
            <a:off x="5231639" y="0"/>
            <a:ext cx="4002299" cy="350520"/>
          </a:xfrm>
          <a:prstGeom prst="rect">
            <a:avLst/>
          </a:prstGeom>
        </p:spPr>
        <p:txBody>
          <a:bodyPr vert="horz" lIns="92830" tIns="46415" rIns="92830" bIns="46415" rtlCol="0"/>
          <a:lstStyle>
            <a:lvl1pPr algn="r">
              <a:defRPr sz="1200"/>
            </a:lvl1pPr>
          </a:lstStyle>
          <a:p>
            <a:pPr>
              <a:defRPr/>
            </a:pPr>
            <a:fld id="{C062B8BA-7DD6-45CB-B9CF-92C454F61A16}" type="datetimeFigureOut">
              <a:rPr lang="en-US"/>
              <a:pPr>
                <a:defRPr/>
              </a:pPr>
              <a:t>4/9/2023</a:t>
            </a:fld>
            <a:endParaRPr lang="en-US"/>
          </a:p>
        </p:txBody>
      </p:sp>
      <p:sp>
        <p:nvSpPr>
          <p:cNvPr id="4" name="Slide Image Placeholder 3"/>
          <p:cNvSpPr>
            <a:spLocks noGrp="1" noRot="1" noChangeAspect="1"/>
          </p:cNvSpPr>
          <p:nvPr>
            <p:ph type="sldImg" idx="2"/>
          </p:nvPr>
        </p:nvSpPr>
        <p:spPr>
          <a:xfrm>
            <a:off x="2865438" y="525463"/>
            <a:ext cx="3505200" cy="2628900"/>
          </a:xfrm>
          <a:prstGeom prst="rect">
            <a:avLst/>
          </a:prstGeom>
          <a:noFill/>
          <a:ln w="12700">
            <a:solidFill>
              <a:prstClr val="black"/>
            </a:solidFill>
          </a:ln>
        </p:spPr>
        <p:txBody>
          <a:bodyPr vert="horz" lIns="92830" tIns="46415" rIns="92830" bIns="46415" rtlCol="0" anchor="ctr"/>
          <a:lstStyle/>
          <a:p>
            <a:pPr lvl="0"/>
            <a:endParaRPr lang="en-US" noProof="0"/>
          </a:p>
        </p:txBody>
      </p:sp>
      <p:sp>
        <p:nvSpPr>
          <p:cNvPr id="5" name="Notes Placeholder 4"/>
          <p:cNvSpPr>
            <a:spLocks noGrp="1"/>
          </p:cNvSpPr>
          <p:nvPr>
            <p:ph type="body" sz="quarter" idx="3"/>
          </p:nvPr>
        </p:nvSpPr>
        <p:spPr>
          <a:xfrm>
            <a:off x="923608" y="3329940"/>
            <a:ext cx="7388860" cy="3154680"/>
          </a:xfrm>
          <a:prstGeom prst="rect">
            <a:avLst/>
          </a:prstGeom>
        </p:spPr>
        <p:txBody>
          <a:bodyPr vert="horz" lIns="92830" tIns="46415" rIns="92830" bIns="4641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8664"/>
            <a:ext cx="4002299" cy="350520"/>
          </a:xfrm>
          <a:prstGeom prst="rect">
            <a:avLst/>
          </a:prstGeom>
        </p:spPr>
        <p:txBody>
          <a:bodyPr vert="horz" lIns="92830" tIns="46415" rIns="92830" bIns="46415"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231639" y="6658664"/>
            <a:ext cx="4002299" cy="350520"/>
          </a:xfrm>
          <a:prstGeom prst="rect">
            <a:avLst/>
          </a:prstGeom>
        </p:spPr>
        <p:txBody>
          <a:bodyPr vert="horz" wrap="square" lIns="92830" tIns="46415" rIns="92830" bIns="46415" numCol="1" anchor="b" anchorCtr="0" compatLnSpc="1">
            <a:prstTxWarp prst="textNoShape">
              <a:avLst/>
            </a:prstTxWarp>
          </a:bodyPr>
          <a:lstStyle>
            <a:lvl1pPr algn="r">
              <a:defRPr sz="1200"/>
            </a:lvl1pPr>
          </a:lstStyle>
          <a:p>
            <a:fld id="{E7ACAE1A-B1C8-417A-8789-BDC75692300E}" type="slidenum">
              <a:rPr lang="en-US" altLang="en-US"/>
              <a:pPr/>
              <a:t>‹#›</a:t>
            </a:fld>
            <a:endParaRPr lang="en-US" altLang="en-US"/>
          </a:p>
        </p:txBody>
      </p:sp>
    </p:spTree>
    <p:extLst>
      <p:ext uri="{BB962C8B-B14F-4D97-AF65-F5344CB8AC3E}">
        <p14:creationId xmlns:p14="http://schemas.microsoft.com/office/powerpoint/2010/main" val="2986944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A8FF33C-C64A-4EE7-9FDC-3B4C59075F35}" type="slidenum">
              <a:rPr lang="en-NZ" smtClean="0"/>
              <a:t>4</a:t>
            </a:fld>
            <a:endParaRPr lang="en-NZ"/>
          </a:p>
        </p:txBody>
      </p:sp>
    </p:spTree>
    <p:extLst>
      <p:ext uri="{BB962C8B-B14F-4D97-AF65-F5344CB8AC3E}">
        <p14:creationId xmlns:p14="http://schemas.microsoft.com/office/powerpoint/2010/main" val="1608792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ACAE1A-B1C8-417A-8789-BDC75692300E}" type="slidenum">
              <a:rPr lang="en-US" altLang="en-US" smtClean="0"/>
              <a:pPr/>
              <a:t>31</a:t>
            </a:fld>
            <a:endParaRPr lang="en-US" altLang="en-US"/>
          </a:p>
        </p:txBody>
      </p:sp>
    </p:spTree>
    <p:extLst>
      <p:ext uri="{BB962C8B-B14F-4D97-AF65-F5344CB8AC3E}">
        <p14:creationId xmlns:p14="http://schemas.microsoft.com/office/powerpoint/2010/main" val="389125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CAE1A-B1C8-417A-8789-BDC75692300E}" type="slidenum">
              <a:rPr lang="en-US" altLang="en-US" smtClean="0"/>
              <a:pPr/>
              <a:t>32</a:t>
            </a:fld>
            <a:endParaRPr lang="en-US" altLang="en-US"/>
          </a:p>
        </p:txBody>
      </p:sp>
    </p:spTree>
    <p:extLst>
      <p:ext uri="{BB962C8B-B14F-4D97-AF65-F5344CB8AC3E}">
        <p14:creationId xmlns:p14="http://schemas.microsoft.com/office/powerpoint/2010/main" val="154260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65</a:t>
            </a:fld>
            <a:endParaRPr lang="en-US" altLang="en-US"/>
          </a:p>
        </p:txBody>
      </p:sp>
    </p:spTree>
    <p:extLst>
      <p:ext uri="{BB962C8B-B14F-4D97-AF65-F5344CB8AC3E}">
        <p14:creationId xmlns:p14="http://schemas.microsoft.com/office/powerpoint/2010/main" val="1590056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AADA4480-4281-4C04-AB05-72CB93EF45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3248CE5-2D07-45B5-917B-BA1897F9A23E}" type="slidenum">
              <a:rPr lang="en-US" altLang="en-US" sz="1200"/>
              <a:pPr/>
              <a:t>66</a:t>
            </a:fld>
            <a:endParaRPr lang="en-US" altLang="en-US" sz="1200"/>
          </a:p>
        </p:txBody>
      </p:sp>
      <p:sp>
        <p:nvSpPr>
          <p:cNvPr id="27651" name="Rectangle 2">
            <a:extLst>
              <a:ext uri="{FF2B5EF4-FFF2-40B4-BE49-F238E27FC236}">
                <a16:creationId xmlns:a16="http://schemas.microsoft.com/office/drawing/2014/main" id="{0F396C85-E307-4A74-B252-47FF2B5533B6}"/>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E2053EC8-7CEA-4725-9FE4-C6ED3DDB04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82591E7-CE7F-4E6B-ABFC-61E211EA2B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B84BC4-A6A9-4F86-86D5-4B6523748B3E}" type="slidenum">
              <a:rPr lang="en-US" altLang="en-US" sz="1200"/>
              <a:pPr/>
              <a:t>67</a:t>
            </a:fld>
            <a:endParaRPr lang="en-US" altLang="en-US" sz="1200"/>
          </a:p>
        </p:txBody>
      </p:sp>
      <p:sp>
        <p:nvSpPr>
          <p:cNvPr id="28675" name="Rectangle 2">
            <a:extLst>
              <a:ext uri="{FF2B5EF4-FFF2-40B4-BE49-F238E27FC236}">
                <a16:creationId xmlns:a16="http://schemas.microsoft.com/office/drawing/2014/main" id="{DDA4C54C-33B7-4CF3-B76B-FC305C4C8F48}"/>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1441DC9C-A906-473F-8043-34671EEDBD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3F4CCA94-623A-4C47-AB88-AB2EE3C7A4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975950-A34E-4BDD-80A6-7FCF12052104}" type="slidenum">
              <a:rPr lang="en-US" altLang="en-US" sz="1200"/>
              <a:pPr/>
              <a:t>68</a:t>
            </a:fld>
            <a:endParaRPr lang="en-US" altLang="en-US" sz="1200"/>
          </a:p>
        </p:txBody>
      </p:sp>
      <p:sp>
        <p:nvSpPr>
          <p:cNvPr id="29699" name="Rectangle 2">
            <a:extLst>
              <a:ext uri="{FF2B5EF4-FFF2-40B4-BE49-F238E27FC236}">
                <a16:creationId xmlns:a16="http://schemas.microsoft.com/office/drawing/2014/main" id="{65D3A313-07BE-42AB-A304-D34470DE815C}"/>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B745AE7D-C856-4E59-A9EA-F7943A0287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A06FEFD-29E3-4CB0-949E-D7E3FADB1F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DDD059-14DA-47B1-BEF3-548C10F938B2}" type="slidenum">
              <a:rPr lang="en-US" altLang="en-US" sz="1200"/>
              <a:pPr/>
              <a:t>69</a:t>
            </a:fld>
            <a:endParaRPr lang="en-US" altLang="en-US" sz="1200"/>
          </a:p>
        </p:txBody>
      </p:sp>
      <p:sp>
        <p:nvSpPr>
          <p:cNvPr id="30723" name="Rectangle 2">
            <a:extLst>
              <a:ext uri="{FF2B5EF4-FFF2-40B4-BE49-F238E27FC236}">
                <a16:creationId xmlns:a16="http://schemas.microsoft.com/office/drawing/2014/main" id="{970B3138-B34C-4DB5-BB0D-BA5E2DD6F6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DBD689D8-1DEB-4412-A252-ABBAF9DF2E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EE1A8F8-638D-4192-A4BC-87DD90F00B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7EA9616-A0C5-4928-B25E-D524D5229A36}" type="slidenum">
              <a:rPr lang="en-US" altLang="en-US" sz="1200"/>
              <a:pPr/>
              <a:t>70</a:t>
            </a:fld>
            <a:endParaRPr lang="en-US" altLang="en-US" sz="1200"/>
          </a:p>
        </p:txBody>
      </p:sp>
      <p:sp>
        <p:nvSpPr>
          <p:cNvPr id="31747" name="Rectangle 2">
            <a:extLst>
              <a:ext uri="{FF2B5EF4-FFF2-40B4-BE49-F238E27FC236}">
                <a16:creationId xmlns:a16="http://schemas.microsoft.com/office/drawing/2014/main" id="{7E0DDE36-7184-42C3-ABB8-7AB09FE306D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7B7F3D4C-8771-4727-9601-D24529CFEF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7691C265-B38C-4620-AE6B-72B0265FC2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E768E27-37DA-4D26-A343-0FFD384F1845}" type="slidenum">
              <a:rPr lang="en-US" altLang="en-US" sz="1200"/>
              <a:pPr/>
              <a:t>71</a:t>
            </a:fld>
            <a:endParaRPr lang="en-US" altLang="en-US" sz="1200"/>
          </a:p>
        </p:txBody>
      </p:sp>
      <p:sp>
        <p:nvSpPr>
          <p:cNvPr id="36867" name="Rectangle 2">
            <a:extLst>
              <a:ext uri="{FF2B5EF4-FFF2-40B4-BE49-F238E27FC236}">
                <a16:creationId xmlns:a16="http://schemas.microsoft.com/office/drawing/2014/main" id="{2464A260-F3C8-47DA-9B90-48B234827352}"/>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701843B0-78E1-4E41-B08D-658FB39D8D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8CFF9D50-05C7-4D6D-A357-83C2D2EA5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43DD7E-37B2-44CB-BB50-F9B452767DC8}" type="slidenum">
              <a:rPr lang="en-US" altLang="en-US" sz="1200"/>
              <a:pPr/>
              <a:t>72</a:t>
            </a:fld>
            <a:endParaRPr lang="en-US" altLang="en-US" sz="1200"/>
          </a:p>
        </p:txBody>
      </p:sp>
      <p:sp>
        <p:nvSpPr>
          <p:cNvPr id="37891" name="Rectangle 2">
            <a:extLst>
              <a:ext uri="{FF2B5EF4-FFF2-40B4-BE49-F238E27FC236}">
                <a16:creationId xmlns:a16="http://schemas.microsoft.com/office/drawing/2014/main" id="{A3A8C4B9-747A-4F3F-8167-060A6E3811A7}"/>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BB195DA4-A7E7-4142-9ACC-06838D369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-Probability in a continuous probability distribution is the area under the curve.</a:t>
            </a:r>
          </a:p>
          <a:p>
            <a:r>
              <a:rPr lang="en-US" dirty="0"/>
              <a:t>-To describe a continuous distribution: we talk about its </a:t>
            </a:r>
            <a:r>
              <a:rPr lang="en-NZ" noProof="0" dirty="0"/>
              <a:t>centre</a:t>
            </a:r>
            <a:r>
              <a:rPr lang="en-US" dirty="0"/>
              <a:t> e.g. where is its mean, its spread e.g. standard deviation and its shape.</a:t>
            </a:r>
          </a:p>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5</a:t>
            </a:fld>
            <a:endParaRPr lang="en-US" altLang="en-US"/>
          </a:p>
        </p:txBody>
      </p:sp>
    </p:spTree>
    <p:extLst>
      <p:ext uri="{BB962C8B-B14F-4D97-AF65-F5344CB8AC3E}">
        <p14:creationId xmlns:p14="http://schemas.microsoft.com/office/powerpoint/2010/main" val="456414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01C30EDA-DDC6-439E-9E1B-E6D419DB7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74448D2-458E-4A28-B274-9E4CA5E2F518}" type="slidenum">
              <a:rPr lang="en-US" altLang="en-US" sz="1200"/>
              <a:pPr/>
              <a:t>73</a:t>
            </a:fld>
            <a:endParaRPr lang="en-US" altLang="en-US" sz="1200"/>
          </a:p>
        </p:txBody>
      </p:sp>
      <p:sp>
        <p:nvSpPr>
          <p:cNvPr id="39939" name="Rectangle 2">
            <a:extLst>
              <a:ext uri="{FF2B5EF4-FFF2-40B4-BE49-F238E27FC236}">
                <a16:creationId xmlns:a16="http://schemas.microsoft.com/office/drawing/2014/main" id="{B3D10889-7339-4321-B78C-BDB21CF2160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B148CCD-19BD-49A1-820E-4AA8B595CB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7F228D7E-B2B0-4FA7-B18D-D58585D202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956111F-30E8-4376-A3BF-36D791A62A34}" type="slidenum">
              <a:rPr lang="en-US" altLang="en-US" sz="1200"/>
              <a:pPr/>
              <a:t>74</a:t>
            </a:fld>
            <a:endParaRPr lang="en-US" altLang="en-US" sz="1200"/>
          </a:p>
        </p:txBody>
      </p:sp>
      <p:sp>
        <p:nvSpPr>
          <p:cNvPr id="40963" name="Rectangle 2">
            <a:extLst>
              <a:ext uri="{FF2B5EF4-FFF2-40B4-BE49-F238E27FC236}">
                <a16:creationId xmlns:a16="http://schemas.microsoft.com/office/drawing/2014/main" id="{5190D3AA-A6B2-4265-A5F2-B3A765F36066}"/>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3B3B6C86-8748-4266-8ABC-4F6F21E20C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shape is not a bell shape, it is left skewed. Can still focus on the mean and standard deviation.</a:t>
            </a:r>
          </a:p>
          <a:p>
            <a:r>
              <a:rPr lang="en-US" dirty="0"/>
              <a:t>-Today we will be focusing on symmetric distributions e.g. the normal distribution.</a:t>
            </a:r>
          </a:p>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6</a:t>
            </a:fld>
            <a:endParaRPr lang="en-US" altLang="en-US"/>
          </a:p>
        </p:txBody>
      </p:sp>
    </p:spTree>
    <p:extLst>
      <p:ext uri="{BB962C8B-B14F-4D97-AF65-F5344CB8AC3E}">
        <p14:creationId xmlns:p14="http://schemas.microsoft.com/office/powerpoint/2010/main" val="2165551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on the formula sheet.</a:t>
            </a:r>
          </a:p>
          <a:p>
            <a:r>
              <a:rPr lang="en-GB" dirty="0"/>
              <a:t>-X is any value in that distribution</a:t>
            </a:r>
          </a:p>
          <a:p>
            <a:r>
              <a:rPr lang="en-GB" dirty="0"/>
              <a:t>-</a:t>
            </a:r>
            <a:r>
              <a:rPr lang="el-GR" dirty="0"/>
              <a:t>μ</a:t>
            </a:r>
            <a:r>
              <a:rPr lang="en-NZ" dirty="0"/>
              <a:t> is the mean of the distribution</a:t>
            </a:r>
          </a:p>
          <a:p>
            <a:r>
              <a:rPr lang="en-NZ" dirty="0"/>
              <a:t>-</a:t>
            </a:r>
            <a:r>
              <a:rPr lang="el-GR" dirty="0"/>
              <a:t>σ</a:t>
            </a:r>
            <a:r>
              <a:rPr lang="en-NZ" dirty="0"/>
              <a:t> is the standard deviation of the distribution</a:t>
            </a:r>
          </a:p>
          <a:p>
            <a:r>
              <a:rPr lang="en-NZ" dirty="0"/>
              <a:t>-</a:t>
            </a:r>
            <a:r>
              <a:rPr lang="el-GR" dirty="0"/>
              <a:t>μ</a:t>
            </a:r>
            <a:r>
              <a:rPr lang="en-NZ" dirty="0"/>
              <a:t> and </a:t>
            </a:r>
            <a:r>
              <a:rPr lang="el-GR" dirty="0"/>
              <a:t>σ</a:t>
            </a:r>
            <a:r>
              <a:rPr lang="en-NZ" dirty="0"/>
              <a:t> in this case are from the normal distribution, that is going to be used to transform to the standard normal distribution.</a:t>
            </a:r>
          </a:p>
          <a:p>
            <a:r>
              <a:rPr lang="en-NZ" dirty="0"/>
              <a:t>-Z tells us how many standard deviations we are away from the mean.</a:t>
            </a:r>
            <a:endParaRPr lang="en-GB"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19</a:t>
            </a:fld>
            <a:endParaRPr lang="en-AU"/>
          </a:p>
        </p:txBody>
      </p:sp>
    </p:spTree>
    <p:extLst>
      <p:ext uri="{BB962C8B-B14F-4D97-AF65-F5344CB8AC3E}">
        <p14:creationId xmlns:p14="http://schemas.microsoft.com/office/powerpoint/2010/main" val="1167036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shows the distribution of the weight gain of pigs, and transforms this to the standard normal distribution.</a:t>
            </a:r>
          </a:p>
          <a:p>
            <a:r>
              <a:rPr lang="en-NZ" dirty="0"/>
              <a:t>-Over half the data lies within 1 standard deviation of the mean (approx. 68%).</a:t>
            </a:r>
          </a:p>
          <a:p>
            <a:r>
              <a:rPr lang="en-NZ" dirty="0"/>
              <a:t>-Over 2 standard deviations from the mean is unusual and over 3 standard deviations from the mean is really unusual.</a:t>
            </a:r>
          </a:p>
          <a:p>
            <a:endParaRPr lang="en-NZ" dirty="0"/>
          </a:p>
        </p:txBody>
      </p:sp>
      <p:sp>
        <p:nvSpPr>
          <p:cNvPr id="4" name="Slide Number Placeholder 3"/>
          <p:cNvSpPr>
            <a:spLocks noGrp="1"/>
          </p:cNvSpPr>
          <p:nvPr>
            <p:ph type="sldNum" sz="quarter" idx="5"/>
          </p:nvPr>
        </p:nvSpPr>
        <p:spPr/>
        <p:txBody>
          <a:bodyPr/>
          <a:lstStyle/>
          <a:p>
            <a:fld id="{FA8FF33C-C64A-4EE7-9FDC-3B4C59075F35}" type="slidenum">
              <a:rPr lang="en-NZ" smtClean="0"/>
              <a:t>20</a:t>
            </a:fld>
            <a:endParaRPr lang="en-NZ"/>
          </a:p>
        </p:txBody>
      </p:sp>
    </p:spTree>
    <p:extLst>
      <p:ext uri="{BB962C8B-B14F-4D97-AF65-F5344CB8AC3E}">
        <p14:creationId xmlns:p14="http://schemas.microsoft.com/office/powerpoint/2010/main" val="248010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Answer:</a:t>
            </a:r>
          </a:p>
          <a:p>
            <a:r>
              <a:rPr lang="en-NZ" dirty="0"/>
              <a:t>Z = (X-</a:t>
            </a:r>
            <a:r>
              <a:rPr lang="el-GR" dirty="0"/>
              <a:t>μ</a:t>
            </a:r>
            <a:r>
              <a:rPr lang="en-NZ" dirty="0"/>
              <a:t> )/</a:t>
            </a:r>
            <a:r>
              <a:rPr lang="el-GR" dirty="0"/>
              <a:t>σ</a:t>
            </a:r>
            <a:endParaRPr lang="en-NZ" dirty="0"/>
          </a:p>
          <a:p>
            <a:r>
              <a:rPr lang="en-NZ" dirty="0"/>
              <a:t>Z = (205 – 190)/12 = 1.25</a:t>
            </a:r>
          </a:p>
          <a:p>
            <a:r>
              <a:rPr lang="en-NZ" dirty="0"/>
              <a:t>A</a:t>
            </a:r>
            <a:r>
              <a:rPr lang="en-NZ" baseline="0" dirty="0"/>
              <a:t> supermarket grade apple that weighs 205g is 1.25 standard deviations above the mean weight.</a:t>
            </a:r>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21</a:t>
            </a:fld>
            <a:endParaRPr lang="en-AU"/>
          </a:p>
        </p:txBody>
      </p:sp>
    </p:spTree>
    <p:extLst>
      <p:ext uri="{BB962C8B-B14F-4D97-AF65-F5344CB8AC3E}">
        <p14:creationId xmlns:p14="http://schemas.microsoft.com/office/powerpoint/2010/main" val="50621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22</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continuous distribution it does not matter if you use ≤ or &lt; e.g. it doesn’t matter if you use less than or equal to or less than. Alternatively it doesn’t matter if it you use greater than, or equal to and greater than. In a continuous distribution probability is an area, so the probability of getting exactly “a” is very small, it is practically zero, for example if a is 5, then to get exactly 5 then have to look between 4.9999999999 and so on and 5.0000000001 except to a larger number of </a:t>
            </a:r>
            <a:r>
              <a:rPr lang="en-US" dirty="0" err="1"/>
              <a:t>dp</a:t>
            </a:r>
            <a:r>
              <a:rPr lang="en-US" dirty="0"/>
              <a:t>, so it is a very small probability.</a:t>
            </a:r>
          </a:p>
          <a:p>
            <a:r>
              <a:rPr lang="en-US" dirty="0"/>
              <a:t>-Therefore P(</a:t>
            </a:r>
            <a:r>
              <a:rPr lang="en-US" dirty="0" err="1"/>
              <a:t>a≤X≤b</a:t>
            </a:r>
            <a:r>
              <a:rPr lang="en-US" dirty="0"/>
              <a:t>) is equivalent to P(a&lt;X&lt;b).</a:t>
            </a:r>
          </a:p>
          <a:p>
            <a:endParaRPr lang="en-NZ" dirty="0"/>
          </a:p>
        </p:txBody>
      </p:sp>
      <p:sp>
        <p:nvSpPr>
          <p:cNvPr id="4" name="Slide Number Placeholder 3"/>
          <p:cNvSpPr>
            <a:spLocks noGrp="1"/>
          </p:cNvSpPr>
          <p:nvPr>
            <p:ph type="sldNum" sz="quarter" idx="5"/>
          </p:nvPr>
        </p:nvSpPr>
        <p:spPr/>
        <p:txBody>
          <a:bodyPr/>
          <a:lstStyle/>
          <a:p>
            <a:fld id="{E7ACAE1A-B1C8-417A-8789-BDC75692300E}" type="slidenum">
              <a:rPr lang="en-US" altLang="en-US" smtClean="0"/>
              <a:pPr/>
              <a:t>23</a:t>
            </a:fld>
            <a:endParaRPr lang="en-US" altLang="en-US"/>
          </a:p>
        </p:txBody>
      </p:sp>
    </p:spTree>
    <p:extLst>
      <p:ext uri="{BB962C8B-B14F-4D97-AF65-F5344CB8AC3E}">
        <p14:creationId xmlns:p14="http://schemas.microsoft.com/office/powerpoint/2010/main" val="365338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-remember the mean and the median are equal because the distribution is symmetrical.</a:t>
            </a:r>
          </a:p>
        </p:txBody>
      </p:sp>
      <p:sp>
        <p:nvSpPr>
          <p:cNvPr id="4" name="Slide Number Placeholder 3"/>
          <p:cNvSpPr>
            <a:spLocks noGrp="1"/>
          </p:cNvSpPr>
          <p:nvPr>
            <p:ph type="sldNum" sz="quarter" idx="5"/>
          </p:nvPr>
        </p:nvSpPr>
        <p:spPr/>
        <p:txBody>
          <a:bodyPr/>
          <a:lstStyle/>
          <a:p>
            <a:fld id="{FA8FF33C-C64A-4EE7-9FDC-3B4C59075F35}" type="slidenum">
              <a:rPr lang="en-NZ" smtClean="0"/>
              <a:t>24</a:t>
            </a:fld>
            <a:endParaRPr lang="en-NZ"/>
          </a:p>
        </p:txBody>
      </p:sp>
    </p:spTree>
    <p:extLst>
      <p:ext uri="{BB962C8B-B14F-4D97-AF65-F5344CB8AC3E}">
        <p14:creationId xmlns:p14="http://schemas.microsoft.com/office/powerpoint/2010/main" val="167614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en-US"/>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en-US"/>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163"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en-US"/>
              <a:t>Click to edit Master subtitle style</a:t>
            </a:r>
          </a:p>
        </p:txBody>
      </p:sp>
      <p:sp>
        <p:nvSpPr>
          <p:cNvPr id="69" name="Rectangle 69"/>
          <p:cNvSpPr>
            <a:spLocks noGrp="1" noChangeArrowheads="1"/>
          </p:cNvSpPr>
          <p:nvPr>
            <p:ph type="dt" sz="quarter" idx="10"/>
          </p:nvPr>
        </p:nvSpPr>
        <p:spPr/>
        <p:txBody>
          <a:bodyPr/>
          <a:lstStyle>
            <a:lvl1pPr>
              <a:defRPr/>
            </a:lvl1pPr>
          </a:lstStyle>
          <a:p>
            <a:pPr>
              <a:defRPr/>
            </a:pPr>
            <a:fld id="{69991512-2EAA-40FB-9D92-4C686D436F10}" type="datetime5">
              <a:rPr lang="en-US" smtClean="0"/>
              <a:t>9-Apr-23</a:t>
            </a:fld>
            <a:endParaRPr lang="en-US"/>
          </a:p>
        </p:txBody>
      </p:sp>
      <p:sp>
        <p:nvSpPr>
          <p:cNvPr id="70" name="Rectangle 70"/>
          <p:cNvSpPr>
            <a:spLocks noGrp="1" noChangeArrowheads="1"/>
          </p:cNvSpPr>
          <p:nvPr>
            <p:ph type="ftr" sz="quarter" idx="11"/>
          </p:nvPr>
        </p:nvSpPr>
        <p:spPr/>
        <p:txBody>
          <a:bodyPr/>
          <a:lstStyle>
            <a:lvl1pPr>
              <a:defRPr/>
            </a:lvl1pPr>
          </a:lstStyle>
          <a:p>
            <a:pPr>
              <a:defRPr/>
            </a:pPr>
            <a:r>
              <a:rPr lang="en-US"/>
              <a:t>T. Mayooran</a:t>
            </a:r>
          </a:p>
        </p:txBody>
      </p:sp>
      <p:sp>
        <p:nvSpPr>
          <p:cNvPr id="71" name="Rectangle 71"/>
          <p:cNvSpPr>
            <a:spLocks noGrp="1" noChangeArrowheads="1"/>
          </p:cNvSpPr>
          <p:nvPr>
            <p:ph type="sldNum" sz="quarter" idx="12"/>
          </p:nvPr>
        </p:nvSpPr>
        <p:spPr/>
        <p:txBody>
          <a:bodyPr/>
          <a:lstStyle>
            <a:lvl1pPr>
              <a:defRPr/>
            </a:lvl1pPr>
          </a:lstStyle>
          <a:p>
            <a:fld id="{CA63EC99-652E-423E-9994-FF69F02CC9FF}" type="slidenum">
              <a:rPr lang="en-US" altLang="en-US"/>
              <a:pPr/>
              <a:t>‹#›</a:t>
            </a:fld>
            <a:endParaRPr lang="en-US" altLang="en-US"/>
          </a:p>
        </p:txBody>
      </p:sp>
    </p:spTree>
    <p:extLst>
      <p:ext uri="{BB962C8B-B14F-4D97-AF65-F5344CB8AC3E}">
        <p14:creationId xmlns:p14="http://schemas.microsoft.com/office/powerpoint/2010/main" val="73945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C0752FB5-A4B8-48DF-B4F7-436F366554EC}" type="datetime5">
              <a:rPr lang="en-US" smtClean="0"/>
              <a:t>9-Apr-23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B81C6A37-11FC-49D4-870F-EFFC10521369}" type="slidenum">
              <a:rPr lang="en-US" altLang="en-US"/>
              <a:pPr/>
              <a:t>‹#›</a:t>
            </a:fld>
            <a:endParaRPr lang="en-US" altLang="en-US"/>
          </a:p>
        </p:txBody>
      </p:sp>
    </p:spTree>
    <p:extLst>
      <p:ext uri="{BB962C8B-B14F-4D97-AF65-F5344CB8AC3E}">
        <p14:creationId xmlns:p14="http://schemas.microsoft.com/office/powerpoint/2010/main" val="3494115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2000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0"/>
            <a:ext cx="58483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6E083CBD-AD16-4045-AEE6-4A0DBD966C16}" type="datetime5">
              <a:rPr lang="en-US" smtClean="0"/>
              <a:t>9-Apr-23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C33C555A-3071-4598-846E-5841E8C568DB}" type="slidenum">
              <a:rPr lang="en-US" altLang="en-US"/>
              <a:pPr/>
              <a:t>‹#›</a:t>
            </a:fld>
            <a:endParaRPr lang="en-US" altLang="en-US"/>
          </a:p>
        </p:txBody>
      </p:sp>
    </p:spTree>
    <p:extLst>
      <p:ext uri="{BB962C8B-B14F-4D97-AF65-F5344CB8AC3E}">
        <p14:creationId xmlns:p14="http://schemas.microsoft.com/office/powerpoint/2010/main" val="203333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pPr>
              <a:defRPr/>
            </a:pPr>
            <a:fld id="{363452A1-DB0F-4944-9C4D-7E1C296F1388}" type="datetime5">
              <a:rPr lang="en-US" smtClean="0"/>
              <a:t>9-Apr-23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906F6DFE-AA00-4BFD-9D61-CA29BB78DE22}" type="slidenum">
              <a:rPr lang="en-US" altLang="en-US"/>
              <a:pPr/>
              <a:t>‹#›</a:t>
            </a:fld>
            <a:endParaRPr lang="en-US" altLang="en-US"/>
          </a:p>
        </p:txBody>
      </p:sp>
    </p:spTree>
    <p:extLst>
      <p:ext uri="{BB962C8B-B14F-4D97-AF65-F5344CB8AC3E}">
        <p14:creationId xmlns:p14="http://schemas.microsoft.com/office/powerpoint/2010/main" val="265008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5"/>
          <p:cNvSpPr>
            <a:spLocks noGrp="1" noChangeArrowheads="1"/>
          </p:cNvSpPr>
          <p:nvPr>
            <p:ph type="dt" sz="half" idx="10"/>
          </p:nvPr>
        </p:nvSpPr>
        <p:spPr>
          <a:ln/>
        </p:spPr>
        <p:txBody>
          <a:bodyPr/>
          <a:lstStyle>
            <a:lvl1pPr>
              <a:defRPr/>
            </a:lvl1pPr>
          </a:lstStyle>
          <a:p>
            <a:pPr>
              <a:defRPr/>
            </a:pPr>
            <a:fld id="{2B44576A-8D07-45D3-BC7A-6542B45A4E6D}" type="datetime5">
              <a:rPr lang="en-US" smtClean="0"/>
              <a:t>9-Apr-23</a:t>
            </a:fld>
            <a:endParaRPr lang="en-US"/>
          </a:p>
        </p:txBody>
      </p:sp>
      <p:sp>
        <p:nvSpPr>
          <p:cNvPr id="5"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6" name="Rectangle 67"/>
          <p:cNvSpPr>
            <a:spLocks noGrp="1" noChangeArrowheads="1"/>
          </p:cNvSpPr>
          <p:nvPr>
            <p:ph type="sldNum" sz="quarter" idx="12"/>
          </p:nvPr>
        </p:nvSpPr>
        <p:spPr>
          <a:ln/>
        </p:spPr>
        <p:txBody>
          <a:bodyPr/>
          <a:lstStyle>
            <a:lvl1pPr>
              <a:defRPr/>
            </a:lvl1pPr>
          </a:lstStyle>
          <a:p>
            <a:fld id="{28915E2E-821C-4579-8AE0-E553BEBE6D9D}" type="slidenum">
              <a:rPr lang="en-US" altLang="en-US"/>
              <a:pPr/>
              <a:t>‹#›</a:t>
            </a:fld>
            <a:endParaRPr lang="en-US" altLang="en-US"/>
          </a:p>
        </p:txBody>
      </p:sp>
    </p:spTree>
    <p:extLst>
      <p:ext uri="{BB962C8B-B14F-4D97-AF65-F5344CB8AC3E}">
        <p14:creationId xmlns:p14="http://schemas.microsoft.com/office/powerpoint/2010/main" val="73763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5"/>
          <p:cNvSpPr>
            <a:spLocks noGrp="1" noChangeArrowheads="1"/>
          </p:cNvSpPr>
          <p:nvPr>
            <p:ph type="dt" sz="half" idx="10"/>
          </p:nvPr>
        </p:nvSpPr>
        <p:spPr>
          <a:ln/>
        </p:spPr>
        <p:txBody>
          <a:bodyPr/>
          <a:lstStyle>
            <a:lvl1pPr>
              <a:defRPr/>
            </a:lvl1pPr>
          </a:lstStyle>
          <a:p>
            <a:pPr>
              <a:defRPr/>
            </a:pPr>
            <a:fld id="{8EA48888-CD44-4E74-9885-6A0524A5C0AF}" type="datetime5">
              <a:rPr lang="en-US" smtClean="0"/>
              <a:t>9-Apr-23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4C915C84-E981-4772-88FA-32C12CB1B3F9}" type="slidenum">
              <a:rPr lang="en-US" altLang="en-US"/>
              <a:pPr/>
              <a:t>‹#›</a:t>
            </a:fld>
            <a:endParaRPr lang="en-US" altLang="en-US"/>
          </a:p>
        </p:txBody>
      </p:sp>
    </p:spTree>
    <p:extLst>
      <p:ext uri="{BB962C8B-B14F-4D97-AF65-F5344CB8AC3E}">
        <p14:creationId xmlns:p14="http://schemas.microsoft.com/office/powerpoint/2010/main" val="117425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5"/>
          <p:cNvSpPr>
            <a:spLocks noGrp="1" noChangeArrowheads="1"/>
          </p:cNvSpPr>
          <p:nvPr>
            <p:ph type="dt" sz="half" idx="10"/>
          </p:nvPr>
        </p:nvSpPr>
        <p:spPr>
          <a:ln/>
        </p:spPr>
        <p:txBody>
          <a:bodyPr/>
          <a:lstStyle>
            <a:lvl1pPr>
              <a:defRPr/>
            </a:lvl1pPr>
          </a:lstStyle>
          <a:p>
            <a:pPr>
              <a:defRPr/>
            </a:pPr>
            <a:fld id="{9AC504FA-A3E8-4C9A-B906-1E7F32863D47}" type="datetime5">
              <a:rPr lang="en-US" smtClean="0"/>
              <a:t>9-Apr-23</a:t>
            </a:fld>
            <a:endParaRPr lang="en-US"/>
          </a:p>
        </p:txBody>
      </p:sp>
      <p:sp>
        <p:nvSpPr>
          <p:cNvPr id="8"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9" name="Rectangle 67"/>
          <p:cNvSpPr>
            <a:spLocks noGrp="1" noChangeArrowheads="1"/>
          </p:cNvSpPr>
          <p:nvPr>
            <p:ph type="sldNum" sz="quarter" idx="12"/>
          </p:nvPr>
        </p:nvSpPr>
        <p:spPr>
          <a:ln/>
        </p:spPr>
        <p:txBody>
          <a:bodyPr/>
          <a:lstStyle>
            <a:lvl1pPr>
              <a:defRPr/>
            </a:lvl1pPr>
          </a:lstStyle>
          <a:p>
            <a:fld id="{3BF9180D-8241-483A-9321-2791A1E5BC44}" type="slidenum">
              <a:rPr lang="en-US" altLang="en-US"/>
              <a:pPr/>
              <a:t>‹#›</a:t>
            </a:fld>
            <a:endParaRPr lang="en-US" altLang="en-US"/>
          </a:p>
        </p:txBody>
      </p:sp>
    </p:spTree>
    <p:extLst>
      <p:ext uri="{BB962C8B-B14F-4D97-AF65-F5344CB8AC3E}">
        <p14:creationId xmlns:p14="http://schemas.microsoft.com/office/powerpoint/2010/main" val="68488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5"/>
          <p:cNvSpPr>
            <a:spLocks noGrp="1" noChangeArrowheads="1"/>
          </p:cNvSpPr>
          <p:nvPr>
            <p:ph type="dt" sz="half" idx="10"/>
          </p:nvPr>
        </p:nvSpPr>
        <p:spPr>
          <a:ln/>
        </p:spPr>
        <p:txBody>
          <a:bodyPr/>
          <a:lstStyle>
            <a:lvl1pPr>
              <a:defRPr/>
            </a:lvl1pPr>
          </a:lstStyle>
          <a:p>
            <a:pPr>
              <a:defRPr/>
            </a:pPr>
            <a:fld id="{4C5DC9E1-5709-4121-A19A-9EC9727F9885}" type="datetime5">
              <a:rPr lang="en-US" smtClean="0"/>
              <a:t>9-Apr-23</a:t>
            </a:fld>
            <a:endParaRPr lang="en-US"/>
          </a:p>
        </p:txBody>
      </p:sp>
      <p:sp>
        <p:nvSpPr>
          <p:cNvPr id="4"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5" name="Rectangle 67"/>
          <p:cNvSpPr>
            <a:spLocks noGrp="1" noChangeArrowheads="1"/>
          </p:cNvSpPr>
          <p:nvPr>
            <p:ph type="sldNum" sz="quarter" idx="12"/>
          </p:nvPr>
        </p:nvSpPr>
        <p:spPr>
          <a:ln/>
        </p:spPr>
        <p:txBody>
          <a:bodyPr/>
          <a:lstStyle>
            <a:lvl1pPr>
              <a:defRPr/>
            </a:lvl1pPr>
          </a:lstStyle>
          <a:p>
            <a:fld id="{CF032AB6-D187-4901-BF06-D8E6A249A485}" type="slidenum">
              <a:rPr lang="en-US" altLang="en-US"/>
              <a:pPr/>
              <a:t>‹#›</a:t>
            </a:fld>
            <a:endParaRPr lang="en-US" altLang="en-US"/>
          </a:p>
        </p:txBody>
      </p:sp>
    </p:spTree>
    <p:extLst>
      <p:ext uri="{BB962C8B-B14F-4D97-AF65-F5344CB8AC3E}">
        <p14:creationId xmlns:p14="http://schemas.microsoft.com/office/powerpoint/2010/main" val="344456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fld id="{BA7BE59B-A698-4782-87CC-3C028DA3150B}" type="datetime5">
              <a:rPr lang="en-US" smtClean="0"/>
              <a:t>9-Apr-23</a:t>
            </a:fld>
            <a:endParaRPr lang="en-US"/>
          </a:p>
        </p:txBody>
      </p:sp>
      <p:sp>
        <p:nvSpPr>
          <p:cNvPr id="3"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4" name="Rectangle 67"/>
          <p:cNvSpPr>
            <a:spLocks noGrp="1" noChangeArrowheads="1"/>
          </p:cNvSpPr>
          <p:nvPr>
            <p:ph type="sldNum" sz="quarter" idx="12"/>
          </p:nvPr>
        </p:nvSpPr>
        <p:spPr>
          <a:ln/>
        </p:spPr>
        <p:txBody>
          <a:bodyPr/>
          <a:lstStyle>
            <a:lvl1pPr>
              <a:defRPr/>
            </a:lvl1pPr>
          </a:lstStyle>
          <a:p>
            <a:fld id="{CE044D25-0416-42B9-9B68-64245915A2EA}" type="slidenum">
              <a:rPr lang="en-US" altLang="en-US"/>
              <a:pPr/>
              <a:t>‹#›</a:t>
            </a:fld>
            <a:endParaRPr lang="en-US" altLang="en-US"/>
          </a:p>
        </p:txBody>
      </p:sp>
    </p:spTree>
    <p:extLst>
      <p:ext uri="{BB962C8B-B14F-4D97-AF65-F5344CB8AC3E}">
        <p14:creationId xmlns:p14="http://schemas.microsoft.com/office/powerpoint/2010/main" val="126473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EA500408-4196-4B37-B7B4-56C1E1D3601C}" type="datetime5">
              <a:rPr lang="en-US" smtClean="0"/>
              <a:t>9-Apr-23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B600604-C3E4-4810-A29C-BC6EC5F413A9}" type="slidenum">
              <a:rPr lang="en-US" altLang="en-US"/>
              <a:pPr/>
              <a:t>‹#›</a:t>
            </a:fld>
            <a:endParaRPr lang="en-US" altLang="en-US"/>
          </a:p>
        </p:txBody>
      </p:sp>
    </p:spTree>
    <p:extLst>
      <p:ext uri="{BB962C8B-B14F-4D97-AF65-F5344CB8AC3E}">
        <p14:creationId xmlns:p14="http://schemas.microsoft.com/office/powerpoint/2010/main" val="242006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69F58A5A-4E95-4F99-906B-FD7767738137}" type="datetime5">
              <a:rPr lang="en-US" smtClean="0"/>
              <a:t>9-Apr-23</a:t>
            </a:fld>
            <a:endParaRPr lang="en-US"/>
          </a:p>
        </p:txBody>
      </p:sp>
      <p:sp>
        <p:nvSpPr>
          <p:cNvPr id="6" name="Rectangle 66"/>
          <p:cNvSpPr>
            <a:spLocks noGrp="1" noChangeArrowheads="1"/>
          </p:cNvSpPr>
          <p:nvPr>
            <p:ph type="ftr" sz="quarter" idx="11"/>
          </p:nvPr>
        </p:nvSpPr>
        <p:spPr>
          <a:ln/>
        </p:spPr>
        <p:txBody>
          <a:bodyPr/>
          <a:lstStyle>
            <a:lvl1pPr>
              <a:defRPr/>
            </a:lvl1pPr>
          </a:lstStyle>
          <a:p>
            <a:pPr>
              <a:defRPr/>
            </a:pPr>
            <a:r>
              <a:rPr lang="en-US"/>
              <a:t>T. Mayooran</a:t>
            </a:r>
          </a:p>
        </p:txBody>
      </p:sp>
      <p:sp>
        <p:nvSpPr>
          <p:cNvPr id="7" name="Rectangle 67"/>
          <p:cNvSpPr>
            <a:spLocks noGrp="1" noChangeArrowheads="1"/>
          </p:cNvSpPr>
          <p:nvPr>
            <p:ph type="sldNum" sz="quarter" idx="12"/>
          </p:nvPr>
        </p:nvSpPr>
        <p:spPr>
          <a:ln/>
        </p:spPr>
        <p:txBody>
          <a:bodyPr/>
          <a:lstStyle>
            <a:lvl1pPr>
              <a:defRPr/>
            </a:lvl1pPr>
          </a:lstStyle>
          <a:p>
            <a:fld id="{896D834D-1C07-4079-953C-BF75EB7ADA62}" type="slidenum">
              <a:rPr lang="en-US" altLang="en-US"/>
              <a:pPr/>
              <a:t>‹#›</a:t>
            </a:fld>
            <a:endParaRPr lang="en-US" altLang="en-US"/>
          </a:p>
        </p:txBody>
      </p:sp>
    </p:spTree>
    <p:extLst>
      <p:ext uri="{BB962C8B-B14F-4D97-AF65-F5344CB8AC3E}">
        <p14:creationId xmlns:p14="http://schemas.microsoft.com/office/powerpoint/2010/main" val="152137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8000"/>
            <a:chOff x="0" y="0"/>
            <a:chExt cx="5760" cy="4320"/>
          </a:xfrm>
        </p:grpSpPr>
        <p:grpSp>
          <p:nvGrpSpPr>
            <p:cNvPr id="4104" name="Group 3"/>
            <p:cNvGrpSpPr>
              <a:grpSpLocks/>
            </p:cNvGrpSpPr>
            <p:nvPr/>
          </p:nvGrpSpPr>
          <p:grpSpPr bwMode="auto">
            <a:xfrm>
              <a:off x="0" y="0"/>
              <a:ext cx="5760" cy="4320"/>
              <a:chOff x="0" y="0"/>
              <a:chExt cx="5760" cy="4320"/>
            </a:xfrm>
          </p:grpSpPr>
          <p:grpSp>
            <p:nvGrpSpPr>
              <p:cNvPr id="4111" name="Group 4"/>
              <p:cNvGrpSpPr>
                <a:grpSpLocks/>
              </p:cNvGrpSpPr>
              <p:nvPr/>
            </p:nvGrpSpPr>
            <p:grpSpPr bwMode="auto">
              <a:xfrm>
                <a:off x="0" y="192"/>
                <a:ext cx="5760" cy="4032"/>
                <a:chOff x="0" y="192"/>
                <a:chExt cx="5760" cy="4032"/>
              </a:xfrm>
            </p:grpSpPr>
            <p:sp>
              <p:nvSpPr>
                <p:cNvPr id="3077"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8"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79"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0"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1"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2"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4"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5"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6"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7"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8"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89"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0"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1"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2"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3"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4"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5"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6"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7"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098"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nvGrpSpPr>
              <p:cNvPr id="4112" name="Group 27"/>
              <p:cNvGrpSpPr>
                <a:grpSpLocks/>
              </p:cNvGrpSpPr>
              <p:nvPr/>
            </p:nvGrpSpPr>
            <p:grpSpPr bwMode="auto">
              <a:xfrm>
                <a:off x="192" y="0"/>
                <a:ext cx="5376" cy="4320"/>
                <a:chOff x="192" y="0"/>
                <a:chExt cx="5376" cy="4320"/>
              </a:xfrm>
            </p:grpSpPr>
            <p:sp>
              <p:nvSpPr>
                <p:cNvPr id="310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0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1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sp>
              <p:nvSpPr>
                <p:cNvPr id="312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en-US"/>
                </a:p>
              </p:txBody>
            </p:sp>
          </p:grpSp>
        </p:grpSp>
        <p:sp>
          <p:nvSpPr>
            <p:cNvPr id="3129"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en-US"/>
            </a:p>
          </p:txBody>
        </p:sp>
        <p:sp>
          <p:nvSpPr>
            <p:cNvPr id="3130"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en-US"/>
            </a:p>
          </p:txBody>
        </p:sp>
        <p:grpSp>
          <p:nvGrpSpPr>
            <p:cNvPr id="4107" name="Group 59"/>
            <p:cNvGrpSpPr>
              <a:grpSpLocks/>
            </p:cNvGrpSpPr>
            <p:nvPr/>
          </p:nvGrpSpPr>
          <p:grpSpPr bwMode="auto">
            <a:xfrm>
              <a:off x="261" y="892"/>
              <a:ext cx="1124" cy="1464"/>
              <a:chOff x="96" y="916"/>
              <a:chExt cx="2208" cy="2876"/>
            </a:xfrm>
          </p:grpSpPr>
          <p:sp>
            <p:nvSpPr>
              <p:cNvPr id="3132"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en-US"/>
              </a:p>
            </p:txBody>
          </p:sp>
          <p:sp>
            <p:nvSpPr>
              <p:cNvPr id="3133"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en-US"/>
              </a:p>
            </p:txBody>
          </p:sp>
          <p:sp>
            <p:nvSpPr>
              <p:cNvPr id="3134"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en-US"/>
              </a:p>
            </p:txBody>
          </p:sp>
        </p:grpSp>
      </p:grpSp>
      <p:sp>
        <p:nvSpPr>
          <p:cNvPr id="4099" name="Rectangle 63"/>
          <p:cNvSpPr>
            <a:spLocks noGrp="1" noChangeArrowheads="1"/>
          </p:cNvSpPr>
          <p:nvPr>
            <p:ph type="title"/>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100"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7" name="Rectangle 65"/>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a:defRPr/>
            </a:pPr>
            <a:fld id="{0844A556-6402-4ADC-9F6B-D7FAC46006AC}" type="datetime5">
              <a:rPr lang="en-US" smtClean="0"/>
              <a:t>9-Apr-23</a:t>
            </a:fld>
            <a:endParaRPr lang="en-US"/>
          </a:p>
        </p:txBody>
      </p:sp>
      <p:sp>
        <p:nvSpPr>
          <p:cNvPr id="3138"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r>
              <a:rPr lang="en-US"/>
              <a:t>T. Mayooran</a:t>
            </a:r>
          </a:p>
        </p:txBody>
      </p:sp>
      <p:sp>
        <p:nvSpPr>
          <p:cNvPr id="3139" name="Rectangle 67"/>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24BEC557-609C-41B5-9F8A-9EE44349FD5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1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mailto:mayooran@eng.jfn.ac.l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3"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50.png"/></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oleObject" Target="../embeddings/oleObject7.bin"/><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5.wmf"/><Relationship Id="rId5" Type="http://schemas.openxmlformats.org/officeDocument/2006/relationships/oleObject" Target="../embeddings/oleObject11.bin"/><Relationship Id="rId4" Type="http://schemas.openxmlformats.org/officeDocument/2006/relationships/image" Target="../media/image54.wmf"/><Relationship Id="rId9" Type="http://schemas.openxmlformats.org/officeDocument/2006/relationships/image" Target="../media/image57.jpe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9.wmf"/><Relationship Id="rId5" Type="http://schemas.openxmlformats.org/officeDocument/2006/relationships/oleObject" Target="../embeddings/oleObject14.bin"/><Relationship Id="rId4" Type="http://schemas.openxmlformats.org/officeDocument/2006/relationships/image" Target="../media/image58.wmf"/></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1.w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wmf"/><Relationship Id="rId5" Type="http://schemas.openxmlformats.org/officeDocument/2006/relationships/oleObject" Target="../embeddings/oleObject17.bin"/><Relationship Id="rId4" Type="http://schemas.openxmlformats.org/officeDocument/2006/relationships/image" Target="../media/image62.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wmf"/><Relationship Id="rId5" Type="http://schemas.openxmlformats.org/officeDocument/2006/relationships/oleObject" Target="../embeddings/oleObject19.bin"/><Relationship Id="rId4" Type="http://schemas.openxmlformats.org/officeDocument/2006/relationships/image" Target="../media/image64.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6.wmf"/></Relationships>
</file>

<file path=ppt/slides/_rels/slide75.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838200"/>
            <a:ext cx="8001000" cy="1981200"/>
          </a:xfrm>
        </p:spPr>
        <p:txBody>
          <a:bodyPr/>
          <a:lstStyle/>
          <a:p>
            <a:pPr eaLnBrk="1" hangingPunct="1"/>
            <a:r>
              <a:rPr lang="en-GB" dirty="0">
                <a:solidFill>
                  <a:srgbClr val="C00000"/>
                </a:solidFill>
                <a:latin typeface="Algerian" panose="04020705040A02060702" pitchFamily="82" charset="0"/>
              </a:rPr>
              <a:t>MC3020- Continuous Probability Distributions</a:t>
            </a:r>
            <a:endParaRPr lang="en-US" altLang="en-US" dirty="0">
              <a:solidFill>
                <a:srgbClr val="C00000"/>
              </a:solidFill>
            </a:endParaRPr>
          </a:p>
        </p:txBody>
      </p:sp>
      <p:pic>
        <p:nvPicPr>
          <p:cNvPr id="4" name="Picture 3"/>
          <p:cNvPicPr>
            <a:picLocks noChangeAspect="1"/>
          </p:cNvPicPr>
          <p:nvPr/>
        </p:nvPicPr>
        <p:blipFill rotWithShape="1">
          <a:blip r:embed="rId2"/>
          <a:srcRect l="2961" t="3226" r="2426" b="-1"/>
          <a:stretch/>
        </p:blipFill>
        <p:spPr>
          <a:xfrm>
            <a:off x="6162675" y="4505326"/>
            <a:ext cx="2971800" cy="2286000"/>
          </a:xfrm>
          <a:prstGeom prst="rect">
            <a:avLst/>
          </a:prstGeom>
        </p:spPr>
      </p:pic>
      <p:pic>
        <p:nvPicPr>
          <p:cNvPr id="6154" name="Picture 10" descr="http://previews.123rf.com/images/texelart/texelart1101/texelart110100012/8559184-Red-man-speaking-at-a-conference-Stock-Photo-po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4343400"/>
            <a:ext cx="2365375" cy="2365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a:extLst>
              <a:ext uri="{FF2B5EF4-FFF2-40B4-BE49-F238E27FC236}">
                <a16:creationId xmlns:a16="http://schemas.microsoft.com/office/drawing/2014/main" id="{2B6BA9AC-28E5-44A6-839C-B873CFC47E40}"/>
              </a:ext>
            </a:extLst>
          </p:cNvPr>
          <p:cNvSpPr>
            <a:spLocks noChangeArrowheads="1"/>
          </p:cNvSpPr>
          <p:nvPr/>
        </p:nvSpPr>
        <p:spPr bwMode="auto">
          <a:xfrm>
            <a:off x="1335087" y="22860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University of Jaffna</a:t>
            </a:r>
            <a:r>
              <a:rPr lang="en-US" altLang="en-US" sz="2400" b="1" dirty="0">
                <a:latin typeface="Bookman Old Style" panose="02050604050505020204" pitchFamily="18" charset="0"/>
                <a:cs typeface="Arabic Typesetting" panose="03020402040406030203" pitchFamily="66" charset="-78"/>
              </a:rPr>
              <a:t>.</a:t>
            </a: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Email: </a:t>
            </a:r>
            <a:r>
              <a:rPr lang="en-US" altLang="en-US" sz="2400" dirty="0">
                <a:latin typeface="Bookman Old Style" panose="02050604050505020204" pitchFamily="18" charset="0"/>
                <a:cs typeface="Arabic Typesetting" panose="03020402040406030203" pitchFamily="66" charset="-78"/>
                <a:hlinkClick r:id="rId4"/>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Exponential Distribution</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general formula for the probability density function (pdf) of the exponential distribution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random variable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that follows above pdf is known as a exponential random variable. The mean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and the variance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a:t>
            </a:r>
          </a:p>
          <a:p>
            <a:pPr marL="0" indent="0" algn="just">
              <a:buNone/>
            </a:pPr>
            <a:r>
              <a:rPr lang="en-IN" dirty="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Object 4"/>
              <p:cNvSpPr txBox="1"/>
              <p:nvPr/>
            </p:nvSpPr>
            <p:spPr>
              <a:xfrm>
                <a:off x="2819400" y="4870450"/>
                <a:ext cx="1066800" cy="768349"/>
              </a:xfrm>
              <a:prstGeom prst="rect">
                <a:avLst/>
              </a:prstGeom>
              <a:solidFill>
                <a:schemeClr val="tx2">
                  <a:lumMod val="20000"/>
                  <a:lumOff val="80000"/>
                </a:schemeClr>
              </a:solidFill>
              <a:ln>
                <a:solidFill>
                  <a:schemeClr val="tx2"/>
                </a:solidFill>
              </a:ln>
            </p:spPr>
            <p:txBody>
              <a:bodyPr>
                <a:noAutofit/>
              </a:bodyPr>
              <a:lstStyle/>
              <a:p>
                <a:pPr/>
                <a14:m>
                  <m:oMathPara xmlns:m="http://schemas.openxmlformats.org/officeDocument/2006/math">
                    <m:oMathParaPr>
                      <m:jc m:val="left"/>
                    </m:oMathParaPr>
                    <m:oMath xmlns:m="http://schemas.openxmlformats.org/officeDocument/2006/math">
                      <m:r>
                        <a:rPr lang="en-NZ" i="1" smtClean="0">
                          <a:solidFill>
                            <a:srgbClr val="000000"/>
                          </a:solidFill>
                          <a:latin typeface="Cambria Math" panose="02040503050406030204" pitchFamily="18" charset="0"/>
                        </a:rPr>
                        <m:t>𝜇</m:t>
                      </m:r>
                      <m:r>
                        <a:rPr lang="en-NZ" i="1" smtClean="0">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ea typeface="Cambria Math" panose="02040503050406030204" pitchFamily="18" charset="0"/>
                            </a:rPr>
                            <m:t>𝜆</m:t>
                          </m:r>
                        </m:den>
                      </m:f>
                    </m:oMath>
                  </m:oMathPara>
                </a14:m>
                <a:endParaRPr lang="en-NZ" dirty="0"/>
              </a:p>
            </p:txBody>
          </p:sp>
        </mc:Choice>
        <mc:Fallback xmlns="">
          <p:sp>
            <p:nvSpPr>
              <p:cNvPr id="5" name="Object 4"/>
              <p:cNvSpPr txBox="1">
                <a:spLocks noRot="1" noChangeAspect="1" noMove="1" noResize="1" noEditPoints="1" noAdjustHandles="1" noChangeArrowheads="1" noChangeShapeType="1" noTextEdit="1"/>
              </p:cNvSpPr>
              <p:nvPr/>
            </p:nvSpPr>
            <p:spPr>
              <a:xfrm>
                <a:off x="2819400" y="4870450"/>
                <a:ext cx="1066800" cy="768349"/>
              </a:xfrm>
              <a:prstGeom prst="rect">
                <a:avLst/>
              </a:prstGeom>
              <a:blipFill>
                <a:blip r:embed="rId2"/>
                <a:stretch>
                  <a:fillRect/>
                </a:stretch>
              </a:blipFill>
              <a:ln>
                <a:solidFill>
                  <a:schemeClr val="tx2"/>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Object 5"/>
              <p:cNvSpPr txBox="1"/>
              <p:nvPr/>
            </p:nvSpPr>
            <p:spPr>
              <a:xfrm>
                <a:off x="7848600" y="4794250"/>
                <a:ext cx="1247775" cy="768349"/>
              </a:xfrm>
              <a:prstGeom prst="rect">
                <a:avLst/>
              </a:prstGeom>
              <a:solidFill>
                <a:schemeClr val="tx2">
                  <a:lumMod val="20000"/>
                  <a:lumOff val="80000"/>
                </a:schemeClr>
              </a:solidFill>
              <a:ln>
                <a:solidFill>
                  <a:schemeClr val="tx2"/>
                </a:solidFill>
              </a:ln>
            </p:spPr>
            <p:txBody>
              <a:bodyPr>
                <a:noAutofit/>
              </a:bodyPr>
              <a:lstStyle/>
              <a:p>
                <a:pPr/>
                <a14:m>
                  <m:oMathPara xmlns:m="http://schemas.openxmlformats.org/officeDocument/2006/math">
                    <m:oMathParaPr>
                      <m:jc m:val="left"/>
                    </m:oMathParaPr>
                    <m:oMath xmlns:m="http://schemas.openxmlformats.org/officeDocument/2006/math">
                      <m:sSup>
                        <m:sSupPr>
                          <m:ctrlPr>
                            <a:rPr lang="en-NZ" i="1" smtClean="0">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rPr>
                            <m:t>𝜎</m:t>
                          </m:r>
                        </m:e>
                        <m:sup>
                          <m:r>
                            <a:rPr lang="en-NZ" i="1">
                              <a:solidFill>
                                <a:srgbClr val="000000"/>
                              </a:solidFill>
                              <a:latin typeface="Cambria Math" panose="02040503050406030204" pitchFamily="18" charset="0"/>
                            </a:rPr>
                            <m:t>2</m:t>
                          </m:r>
                        </m:sup>
                      </m:sSup>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sSup>
                            <m:sSupPr>
                              <m:ctrlPr>
                                <a:rPr lang="en-NZ" i="1">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ea typeface="Cambria Math" panose="02040503050406030204" pitchFamily="18" charset="0"/>
                                </a:rPr>
                                <m:t>𝜆</m:t>
                              </m:r>
                            </m:e>
                            <m:sup>
                              <m:r>
                                <a:rPr lang="en-NZ" i="1">
                                  <a:solidFill>
                                    <a:srgbClr val="000000"/>
                                  </a:solidFill>
                                  <a:latin typeface="Cambria Math" panose="02040503050406030204" pitchFamily="18" charset="0"/>
                                </a:rPr>
                                <m:t>2</m:t>
                              </m:r>
                            </m:sup>
                          </m:sSup>
                        </m:den>
                      </m:f>
                    </m:oMath>
                  </m:oMathPara>
                </a14:m>
                <a:endParaRPr lang="en-NZ" dirty="0"/>
              </a:p>
            </p:txBody>
          </p:sp>
        </mc:Choice>
        <mc:Fallback xmlns="">
          <p:sp>
            <p:nvSpPr>
              <p:cNvPr id="6" name="Object 5"/>
              <p:cNvSpPr txBox="1">
                <a:spLocks noRot="1" noChangeAspect="1" noMove="1" noResize="1" noEditPoints="1" noAdjustHandles="1" noChangeArrowheads="1" noChangeShapeType="1" noTextEdit="1"/>
              </p:cNvSpPr>
              <p:nvPr/>
            </p:nvSpPr>
            <p:spPr>
              <a:xfrm>
                <a:off x="7848600" y="4794250"/>
                <a:ext cx="1247775" cy="768349"/>
              </a:xfrm>
              <a:prstGeom prst="rect">
                <a:avLst/>
              </a:prstGeom>
              <a:blipFill>
                <a:blip r:embed="rId3"/>
                <a:stretch>
                  <a:fillRect/>
                </a:stretch>
              </a:blipFill>
              <a:ln>
                <a:solidFill>
                  <a:schemeClr val="tx2"/>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Object 18">
                <a:extLst>
                  <a:ext uri="{FF2B5EF4-FFF2-40B4-BE49-F238E27FC236}">
                    <a16:creationId xmlns:a16="http://schemas.microsoft.com/office/drawing/2014/main" id="{0E78A153-D65A-4606-B4F9-2501DF0D2A71}"/>
                  </a:ext>
                </a:extLst>
              </p:cNvPr>
              <p:cNvSpPr txBox="1"/>
              <p:nvPr/>
            </p:nvSpPr>
            <p:spPr bwMode="auto">
              <a:xfrm>
                <a:off x="3200400" y="2744526"/>
                <a:ext cx="3810000" cy="693999"/>
              </a:xfrm>
              <a:prstGeom prst="rect">
                <a:avLst/>
              </a:prstGeom>
              <a:solidFill>
                <a:schemeClr val="tx2">
                  <a:lumMod val="20000"/>
                  <a:lumOff val="80000"/>
                </a:schemeClr>
              </a:solidFill>
              <a:ln>
                <a:solidFill>
                  <a:srgbClr val="000000"/>
                </a:solidFill>
              </a:ln>
              <a:effectLst/>
            </p:spPr>
            <p:txBody>
              <a:bodyPr>
                <a:normAutofit/>
              </a:bodyPr>
              <a:lstStyle/>
              <a:p>
                <a14:m>
                  <m:oMath xmlns:m="http://schemas.openxmlformats.org/officeDocument/2006/math">
                    <m:r>
                      <a:rPr lang="en-NZ" sz="2800" i="1" smtClean="0">
                        <a:solidFill>
                          <a:srgbClr val="000000"/>
                        </a:solidFill>
                        <a:latin typeface="Cambria Math" panose="02040503050406030204" pitchFamily="18" charset="0"/>
                      </a:rPr>
                      <m:t>𝑓</m:t>
                    </m:r>
                    <m:d>
                      <m:dPr>
                        <m:ctrlPr>
                          <a:rPr lang="en-NZ" sz="2800" i="1">
                            <a:solidFill>
                              <a:srgbClr val="000000"/>
                            </a:solidFill>
                            <a:latin typeface="Cambria Math" panose="02040503050406030204" pitchFamily="18" charset="0"/>
                          </a:rPr>
                        </m:ctrlPr>
                      </m:dPr>
                      <m:e>
                        <m:r>
                          <a:rPr lang="en-NZ" sz="2800" i="1">
                            <a:solidFill>
                              <a:srgbClr val="000000"/>
                            </a:solidFill>
                            <a:latin typeface="Cambria Math" panose="02040503050406030204" pitchFamily="18" charset="0"/>
                          </a:rPr>
                          <m:t>𝑥</m:t>
                        </m:r>
                      </m:e>
                    </m:d>
                    <m:r>
                      <a:rPr lang="en-NZ" sz="2800" i="1">
                        <a:solidFill>
                          <a:srgbClr val="000000"/>
                        </a:solidFill>
                        <a:latin typeface="Cambria Math" panose="02040503050406030204" pitchFamily="18" charset="0"/>
                      </a:rPr>
                      <m:t>=</m:t>
                    </m:r>
                    <m:sSup>
                      <m:sSupPr>
                        <m:ctrlPr>
                          <a:rPr lang="en-NZ" sz="2800" i="1" smtClean="0">
                            <a:solidFill>
                              <a:srgbClr val="000000"/>
                            </a:solidFill>
                            <a:latin typeface="Cambria Math" panose="02040503050406030204" pitchFamily="18" charset="0"/>
                            <a:ea typeface="Cambria Math" panose="02040503050406030204" pitchFamily="18" charset="0"/>
                          </a:rPr>
                        </m:ctrlPr>
                      </m:sSupPr>
                      <m:e>
                        <m:r>
                          <a:rPr lang="en-NZ" sz="2800" i="1">
                            <a:solidFill>
                              <a:srgbClr val="000000"/>
                            </a:solidFill>
                            <a:latin typeface="Cambria Math" panose="02040503050406030204" pitchFamily="18" charset="0"/>
                            <a:ea typeface="Cambria Math" panose="02040503050406030204" pitchFamily="18" charset="0"/>
                          </a:rPr>
                          <m:t>𝜆</m:t>
                        </m:r>
                        <m:r>
                          <a:rPr lang="en-NZ" sz="2800" b="0" i="1" smtClean="0">
                            <a:solidFill>
                              <a:srgbClr val="000000"/>
                            </a:solidFill>
                            <a:latin typeface="Cambria Math" panose="02040503050406030204" pitchFamily="18" charset="0"/>
                            <a:ea typeface="Cambria Math" panose="02040503050406030204" pitchFamily="18" charset="0"/>
                          </a:rPr>
                          <m:t>𝑒</m:t>
                        </m:r>
                      </m:e>
                      <m:sup>
                        <m:r>
                          <a:rPr lang="en-NZ" sz="2800" b="0" i="1" smtClean="0">
                            <a:solidFill>
                              <a:srgbClr val="000000"/>
                            </a:solidFill>
                            <a:latin typeface="Cambria Math" panose="02040503050406030204" pitchFamily="18" charset="0"/>
                            <a:ea typeface="Cambria Math" panose="02040503050406030204" pitchFamily="18" charset="0"/>
                          </a:rPr>
                          <m:t>−</m:t>
                        </m:r>
                        <m:r>
                          <a:rPr lang="en-NZ" sz="2800" i="1">
                            <a:solidFill>
                              <a:srgbClr val="000000"/>
                            </a:solidFill>
                            <a:latin typeface="Cambria Math" panose="02040503050406030204" pitchFamily="18" charset="0"/>
                            <a:ea typeface="Cambria Math" panose="02040503050406030204" pitchFamily="18" charset="0"/>
                          </a:rPr>
                          <m:t>𝜆</m:t>
                        </m:r>
                        <m:r>
                          <a:rPr lang="en-NZ" sz="2800" b="0" i="1" smtClean="0">
                            <a:solidFill>
                              <a:srgbClr val="000000"/>
                            </a:solidFill>
                            <a:latin typeface="Cambria Math" panose="02040503050406030204" pitchFamily="18" charset="0"/>
                            <a:ea typeface="Cambria Math" panose="02040503050406030204" pitchFamily="18" charset="0"/>
                          </a:rPr>
                          <m:t>𝑥</m:t>
                        </m:r>
                      </m:sup>
                    </m:sSup>
                  </m:oMath>
                </a14:m>
                <a:r>
                  <a:rPr lang="en-NZ" sz="2800" dirty="0"/>
                  <a:t>   </a:t>
                </a:r>
                <a14:m>
                  <m:oMath xmlns:m="http://schemas.openxmlformats.org/officeDocument/2006/math">
                    <m:r>
                      <a:rPr lang="en-NZ" sz="2800" i="1" dirty="0" smtClean="0">
                        <a:latin typeface="Cambria Math" panose="02040503050406030204" pitchFamily="18" charset="0"/>
                      </a:rPr>
                      <m:t>; </m:t>
                    </m:r>
                    <m:r>
                      <a:rPr lang="en-NZ" sz="2800" i="1" dirty="0" smtClean="0">
                        <a:latin typeface="Cambria Math" panose="02040503050406030204" pitchFamily="18" charset="0"/>
                      </a:rPr>
                      <m:t>𝑥</m:t>
                    </m:r>
                    <m:r>
                      <a:rPr lang="en-NZ" sz="2800" i="1" dirty="0" smtClean="0">
                        <a:latin typeface="Cambria Math" panose="02040503050406030204" pitchFamily="18" charset="0"/>
                      </a:rPr>
                      <m:t>&gt;0 </m:t>
                    </m:r>
                  </m:oMath>
                </a14:m>
                <a:endParaRPr lang="en-NZ" sz="2800" dirty="0"/>
              </a:p>
            </p:txBody>
          </p:sp>
        </mc:Choice>
        <mc:Fallback xmlns="">
          <p:sp>
            <p:nvSpPr>
              <p:cNvPr id="7" name="Object 18">
                <a:extLst>
                  <a:ext uri="{FF2B5EF4-FFF2-40B4-BE49-F238E27FC236}">
                    <a16:creationId xmlns:a16="http://schemas.microsoft.com/office/drawing/2014/main" id="{0E78A153-D65A-4606-B4F9-2501DF0D2A71}"/>
                  </a:ext>
                </a:extLst>
              </p:cNvPr>
              <p:cNvSpPr txBox="1">
                <a:spLocks noRot="1" noChangeAspect="1" noMove="1" noResize="1" noEditPoints="1" noAdjustHandles="1" noChangeArrowheads="1" noChangeShapeType="1" noTextEdit="1"/>
              </p:cNvSpPr>
              <p:nvPr/>
            </p:nvSpPr>
            <p:spPr bwMode="auto">
              <a:xfrm>
                <a:off x="3200400" y="2744526"/>
                <a:ext cx="3810000" cy="693999"/>
              </a:xfrm>
              <a:prstGeom prst="rect">
                <a:avLst/>
              </a:prstGeom>
              <a:blipFill>
                <a:blip r:embed="rId4"/>
                <a:stretch>
                  <a:fillRect/>
                </a:stretch>
              </a:blipFill>
              <a:ln>
                <a:solidFill>
                  <a:srgbClr val="000000"/>
                </a:solidFill>
              </a:ln>
              <a:effectLst/>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D8914984-F5DE-4EFC-972E-33AC1653684F}"/>
              </a:ext>
            </a:extLst>
          </p:cNvPr>
          <p:cNvSpPr>
            <a:spLocks noGrp="1"/>
          </p:cNvSpPr>
          <p:nvPr>
            <p:ph type="dt" sz="half" idx="10"/>
          </p:nvPr>
        </p:nvSpPr>
        <p:spPr/>
        <p:txBody>
          <a:bodyPr/>
          <a:lstStyle/>
          <a:p>
            <a:pPr>
              <a:defRPr/>
            </a:pPr>
            <a:fld id="{FC86678F-25E0-4A27-ADB6-28092B089F94}" type="datetime5">
              <a:rPr lang="en-US" smtClean="0"/>
              <a:t>9-Apr-23</a:t>
            </a:fld>
            <a:endParaRPr lang="en-US"/>
          </a:p>
        </p:txBody>
      </p:sp>
      <p:sp>
        <p:nvSpPr>
          <p:cNvPr id="8" name="Footer Placeholder 7">
            <a:extLst>
              <a:ext uri="{FF2B5EF4-FFF2-40B4-BE49-F238E27FC236}">
                <a16:creationId xmlns:a16="http://schemas.microsoft.com/office/drawing/2014/main" id="{2E9174C6-C1AA-4D07-A2D1-5760F1B26305}"/>
              </a:ext>
            </a:extLst>
          </p:cNvPr>
          <p:cNvSpPr>
            <a:spLocks noGrp="1"/>
          </p:cNvSpPr>
          <p:nvPr>
            <p:ph type="ftr" sz="quarter" idx="11"/>
          </p:nvPr>
        </p:nvSpPr>
        <p:spPr/>
        <p:txBody>
          <a:bodyPr/>
          <a:lstStyle/>
          <a:p>
            <a:pPr>
              <a:defRPr/>
            </a:pPr>
            <a:r>
              <a:rPr lang="en-US"/>
              <a:t>T. Mayooran</a:t>
            </a:r>
          </a:p>
        </p:txBody>
      </p:sp>
      <p:sp>
        <p:nvSpPr>
          <p:cNvPr id="9" name="Slide Number Placeholder 8">
            <a:extLst>
              <a:ext uri="{FF2B5EF4-FFF2-40B4-BE49-F238E27FC236}">
                <a16:creationId xmlns:a16="http://schemas.microsoft.com/office/drawing/2014/main" id="{10B14F79-6845-47EC-A18C-71C0629D0FC8}"/>
              </a:ext>
            </a:extLst>
          </p:cNvPr>
          <p:cNvSpPr>
            <a:spLocks noGrp="1"/>
          </p:cNvSpPr>
          <p:nvPr>
            <p:ph type="sldNum" sz="quarter" idx="12"/>
          </p:nvPr>
        </p:nvSpPr>
        <p:spPr/>
        <p:txBody>
          <a:bodyPr/>
          <a:lstStyle/>
          <a:p>
            <a:fld id="{906F6DFE-AA00-4BFD-9D61-CA29BB78DE22}" type="slidenum">
              <a:rPr lang="en-US" altLang="en-US" smtClean="0"/>
              <a:pPr/>
              <a:t>10</a:t>
            </a:fld>
            <a:endParaRPr lang="en-US" altLang="en-US"/>
          </a:p>
        </p:txBody>
      </p:sp>
    </p:spTree>
    <p:extLst>
      <p:ext uri="{BB962C8B-B14F-4D97-AF65-F5344CB8AC3E}">
        <p14:creationId xmlns:p14="http://schemas.microsoft.com/office/powerpoint/2010/main" val="3055675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 </a:t>
            </a:r>
          </a:p>
        </p:txBody>
      </p:sp>
      <p:sp>
        <p:nvSpPr>
          <p:cNvPr id="4" name="Text Box 4">
            <a:extLst>
              <a:ext uri="{FF2B5EF4-FFF2-40B4-BE49-F238E27FC236}">
                <a16:creationId xmlns:a16="http://schemas.microsoft.com/office/drawing/2014/main" id="{203BE9AE-95D5-4F92-BCAA-6D7988E62312}"/>
              </a:ext>
            </a:extLst>
          </p:cNvPr>
          <p:cNvSpPr txBox="1">
            <a:spLocks noChangeArrowheads="1"/>
          </p:cNvSpPr>
          <p:nvPr/>
        </p:nvSpPr>
        <p:spPr bwMode="auto">
          <a:xfrm>
            <a:off x="609600" y="1447800"/>
            <a:ext cx="8229600" cy="47169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lang="en-US" altLang="en-US" sz="1800" dirty="0">
                <a:solidFill>
                  <a:srgbClr val="000000"/>
                </a:solidFill>
                <a:latin typeface="Times New Roman" panose="02020603050405020304" pitchFamily="18" charset="0"/>
                <a:cs typeface="Times New Roman" panose="02020603050405020304" pitchFamily="18" charset="0"/>
              </a:rPr>
              <a:t>At a police station in a large city, calls come in at an average rate of four calls per minute. Assume that the time that elapses from one call to the next has the exponential distribution. Take note that we are concerned only with the rate at which calls come in, and we are ignoring the time spent on the phone. We must also assume that the times spent between calls are independent. This means that a particularly long delay between two calls does not mean that there will be a shorter waiting period for the next call. We may then deduce that the total number of calls received during a time period has the Poisson distribution.</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average time between two successive calls.</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after a call is received, the next call occurs in less than ten seconds.</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exactly five calls occur within a minute.</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less than five calls occur within a minute.</a:t>
            </a:r>
          </a:p>
          <a:p>
            <a:pPr marL="342900" indent="-342900" algn="just">
              <a:lnSpc>
                <a:spcPct val="120000"/>
              </a:lnSpc>
              <a:buFont typeface="+mj-lt"/>
              <a:buAutoNum type="alphaLcParenR"/>
            </a:pPr>
            <a:r>
              <a:rPr lang="en-US" altLang="en-US" sz="1800" dirty="0">
                <a:solidFill>
                  <a:srgbClr val="000000"/>
                </a:solidFill>
                <a:latin typeface="Times New Roman" panose="02020603050405020304" pitchFamily="18" charset="0"/>
                <a:cs typeface="Times New Roman" panose="02020603050405020304" pitchFamily="18" charset="0"/>
              </a:rPr>
              <a:t>Find the probability that more than 40 calls occur in an eight-minute period.</a:t>
            </a:r>
          </a:p>
        </p:txBody>
      </p:sp>
      <p:sp>
        <p:nvSpPr>
          <p:cNvPr id="3" name="Date Placeholder 2">
            <a:extLst>
              <a:ext uri="{FF2B5EF4-FFF2-40B4-BE49-F238E27FC236}">
                <a16:creationId xmlns:a16="http://schemas.microsoft.com/office/drawing/2014/main" id="{9D47B95D-C4D2-4ABB-B4A2-876B8C3897B3}"/>
              </a:ext>
            </a:extLst>
          </p:cNvPr>
          <p:cNvSpPr>
            <a:spLocks noGrp="1"/>
          </p:cNvSpPr>
          <p:nvPr>
            <p:ph type="dt" sz="half" idx="10"/>
          </p:nvPr>
        </p:nvSpPr>
        <p:spPr/>
        <p:txBody>
          <a:bodyPr/>
          <a:lstStyle/>
          <a:p>
            <a:pPr>
              <a:defRPr/>
            </a:pPr>
            <a:fld id="{B6CFB231-E9E5-4213-B53A-9DD89D1E79CF}" type="datetime5">
              <a:rPr lang="en-US" smtClean="0"/>
              <a:t>9-Apr-23</a:t>
            </a:fld>
            <a:endParaRPr lang="en-US"/>
          </a:p>
        </p:txBody>
      </p:sp>
      <p:sp>
        <p:nvSpPr>
          <p:cNvPr id="6" name="Footer Placeholder 5">
            <a:extLst>
              <a:ext uri="{FF2B5EF4-FFF2-40B4-BE49-F238E27FC236}">
                <a16:creationId xmlns:a16="http://schemas.microsoft.com/office/drawing/2014/main" id="{79C56E8F-170A-488D-87B2-CC6463EA35C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C771566F-12D4-42F6-9F80-58ECE3B9296E}"/>
              </a:ext>
            </a:extLst>
          </p:cNvPr>
          <p:cNvSpPr>
            <a:spLocks noGrp="1"/>
          </p:cNvSpPr>
          <p:nvPr>
            <p:ph type="sldNum" sz="quarter" idx="12"/>
          </p:nvPr>
        </p:nvSpPr>
        <p:spPr/>
        <p:txBody>
          <a:bodyPr/>
          <a:lstStyle/>
          <a:p>
            <a:fld id="{906F6DFE-AA00-4BFD-9D61-CA29BB78DE22}" type="slidenum">
              <a:rPr lang="en-US" altLang="en-US" smtClean="0"/>
              <a:pPr/>
              <a:t>11</a:t>
            </a:fld>
            <a:endParaRPr lang="en-US" altLang="en-US"/>
          </a:p>
        </p:txBody>
      </p:sp>
    </p:spTree>
    <p:extLst>
      <p:ext uri="{BB962C8B-B14F-4D97-AF65-F5344CB8AC3E}">
        <p14:creationId xmlns:p14="http://schemas.microsoft.com/office/powerpoint/2010/main" val="76499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p:txBody>
      </p:sp>
      <mc:AlternateContent xmlns:mc="http://schemas.openxmlformats.org/markup-compatibility/2006" xmlns:a14="http://schemas.microsoft.com/office/drawing/2010/main">
        <mc:Choice Requires="a14">
          <p:sp>
            <p:nvSpPr>
              <p:cNvPr id="5" name="Text Box 5">
                <a:extLst>
                  <a:ext uri="{FF2B5EF4-FFF2-40B4-BE49-F238E27FC236}">
                    <a16:creationId xmlns:a16="http://schemas.microsoft.com/office/drawing/2014/main" id="{5251026C-52DD-44DA-B7F1-D76161A4B9AD}"/>
                  </a:ext>
                </a:extLst>
              </p:cNvPr>
              <p:cNvSpPr txBox="1">
                <a:spLocks noChangeArrowheads="1"/>
              </p:cNvSpPr>
              <p:nvPr/>
            </p:nvSpPr>
            <p:spPr bwMode="auto">
              <a:xfrm>
                <a:off x="609600" y="1524000"/>
                <a:ext cx="8229600" cy="4317657"/>
              </a:xfrm>
              <a:prstGeom prst="rect">
                <a:avLst/>
              </a:prstGeom>
              <a:solidFill>
                <a:schemeClr val="accent4">
                  <a:lumMod val="20000"/>
                  <a:lumOff val="80000"/>
                </a:schemeClr>
              </a:solidFill>
              <a:ln>
                <a:noFill/>
              </a:ln>
              <a:effectLst/>
            </p:spPr>
            <p:txBody>
              <a:bodyPr wrap="square">
                <a:spAutoFit/>
              </a:bodyPr>
              <a:lstStyle>
                <a:lvl1pPr marL="457200" indent="-457200" algn="l" eaLnBrk="0" hangingPunct="0">
                  <a:spcBef>
                    <a:spcPct val="0"/>
                  </a:spcBef>
                  <a:defRPr sz="2400">
                    <a:solidFill>
                      <a:schemeClr val="tx1"/>
                    </a:solidFill>
                    <a:latin typeface="Arial" panose="020B0604020202020204" pitchFamily="34" charset="0"/>
                  </a:defRPr>
                </a:lvl1pPr>
                <a:lvl2pPr marL="914400" indent="-457200" algn="l" eaLnBrk="0" hangingPunct="0">
                  <a:spcBef>
                    <a:spcPct val="0"/>
                  </a:spcBef>
                  <a:defRPr sz="2400">
                    <a:solidFill>
                      <a:schemeClr val="tx1"/>
                    </a:solidFill>
                    <a:latin typeface="Arial" panose="020B0604020202020204" pitchFamily="34" charset="0"/>
                  </a:defRPr>
                </a:lvl2pPr>
                <a:lvl3pPr marL="1371600" indent="-457200" algn="l" eaLnBrk="0" hangingPunct="0">
                  <a:spcBef>
                    <a:spcPct val="0"/>
                  </a:spcBef>
                  <a:defRPr sz="2400">
                    <a:solidFill>
                      <a:schemeClr val="tx1"/>
                    </a:solidFill>
                    <a:latin typeface="Arial" panose="020B0604020202020204" pitchFamily="34" charset="0"/>
                  </a:defRPr>
                </a:lvl3pPr>
                <a:lvl4pPr marL="1828800" indent="-457200" algn="l" eaLnBrk="0" hangingPunct="0">
                  <a:spcBef>
                    <a:spcPct val="0"/>
                  </a:spcBef>
                  <a:defRPr sz="2400">
                    <a:solidFill>
                      <a:schemeClr val="tx1"/>
                    </a:solidFill>
                    <a:latin typeface="Arial" panose="020B0604020202020204" pitchFamily="34" charset="0"/>
                  </a:defRPr>
                </a:lvl4pPr>
                <a:lvl5pPr marL="2286000" indent="-457200" algn="l" eaLnBrk="0" hangingPunct="0">
                  <a:spcBef>
                    <a:spcPct val="0"/>
                  </a:spcBef>
                  <a:defRPr sz="2400">
                    <a:solidFill>
                      <a:schemeClr val="tx1"/>
                    </a:solidFill>
                    <a:latin typeface="Arial" panose="020B0604020202020204" pitchFamily="34" charset="0"/>
                  </a:defRPr>
                </a:lvl5pPr>
                <a:lvl6pPr marL="2743200" indent="-457200" eaLnBrk="0" fontAlgn="base" hangingPunct="0">
                  <a:spcBef>
                    <a:spcPct val="0"/>
                  </a:spcBef>
                  <a:spcAft>
                    <a:spcPct val="0"/>
                  </a:spcAft>
                  <a:defRPr sz="2400">
                    <a:solidFill>
                      <a:schemeClr val="tx1"/>
                    </a:solidFill>
                    <a:latin typeface="Arial" panose="020B0604020202020204" pitchFamily="34" charset="0"/>
                  </a:defRPr>
                </a:lvl6pPr>
                <a:lvl7pPr marL="3200400" indent="-457200" eaLnBrk="0" fontAlgn="base" hangingPunct="0">
                  <a:spcBef>
                    <a:spcPct val="0"/>
                  </a:spcBef>
                  <a:spcAft>
                    <a:spcPct val="0"/>
                  </a:spcAft>
                  <a:defRPr sz="2400">
                    <a:solidFill>
                      <a:schemeClr val="tx1"/>
                    </a:solidFill>
                    <a:latin typeface="Arial" panose="020B0604020202020204" pitchFamily="34" charset="0"/>
                  </a:defRPr>
                </a:lvl7pPr>
                <a:lvl8pPr marL="3657600" indent="-457200" eaLnBrk="0" fontAlgn="base" hangingPunct="0">
                  <a:spcBef>
                    <a:spcPct val="0"/>
                  </a:spcBef>
                  <a:spcAft>
                    <a:spcPct val="0"/>
                  </a:spcAft>
                  <a:defRPr sz="2400">
                    <a:solidFill>
                      <a:schemeClr val="tx1"/>
                    </a:solidFill>
                    <a:latin typeface="Arial" panose="020B0604020202020204" pitchFamily="34" charset="0"/>
                  </a:defRPr>
                </a:lvl8pPr>
                <a:lvl9pPr marL="4114800" indent="-457200" eaLnBrk="0" fontAlgn="base" hangingPunct="0">
                  <a:spcBef>
                    <a:spcPct val="0"/>
                  </a:spcBef>
                  <a:spcAft>
                    <a:spcPct val="0"/>
                  </a:spcAft>
                  <a:defRPr sz="2400">
                    <a:solidFill>
                      <a:schemeClr val="tx1"/>
                    </a:solidFill>
                    <a:latin typeface="Arial" panose="020B0604020202020204" pitchFamily="34" charset="0"/>
                  </a:defRPr>
                </a:lvl9pPr>
              </a:lstStyle>
              <a:p>
                <a:pPr algn="just">
                  <a:buFont typeface="+mj-lt"/>
                  <a:buAutoNum type="alphaLcParenR"/>
                </a:pPr>
                <a:r>
                  <a:rPr lang="en-US" dirty="0">
                    <a:solidFill>
                      <a:srgbClr val="000000"/>
                    </a:solidFill>
                    <a:latin typeface="Times New Roman" panose="02020603050405020304" pitchFamily="18" charset="0"/>
                    <a:cs typeface="Times New Roman" panose="02020603050405020304" pitchFamily="18" charset="0"/>
                  </a:rPr>
                  <a:t>On average there are four calls occur per minute, so 15 seconds, or 15/60= 0.25 minutes occur between successive calls on average.</a:t>
                </a:r>
              </a:p>
              <a:p>
                <a:pPr algn="just">
                  <a:buFont typeface="+mj-lt"/>
                  <a:buAutoNum type="alphaLcParenR"/>
                </a:pPr>
                <a:endParaRPr lang="en-US" dirty="0">
                  <a:latin typeface="Times New Roman" panose="02020603050405020304" pitchFamily="18" charset="0"/>
                  <a:cs typeface="Times New Roman" panose="02020603050405020304" pitchFamily="18" charset="0"/>
                </a:endParaRPr>
              </a:p>
              <a:p>
                <a:pPr algn="just">
                  <a:buFont typeface="+mj-lt"/>
                  <a:buAutoNum type="alphaLcParenR"/>
                </a:pPr>
                <a:r>
                  <a:rPr lang="en-US" dirty="0">
                    <a:solidFill>
                      <a:srgbClr val="000000"/>
                    </a:solidFill>
                    <a:latin typeface="Times New Roman" panose="02020603050405020304" pitchFamily="18" charset="0"/>
                    <a:cs typeface="Times New Roman" panose="02020603050405020304" pitchFamily="18" charset="0"/>
                  </a:rPr>
                  <a:t>Let </a:t>
                </a:r>
                <a:r>
                  <a:rPr lang="en-US" i="1" dirty="0">
                    <a:solidFill>
                      <a:srgbClr val="000000"/>
                    </a:solidFill>
                    <a:latin typeface="Times New Roman" panose="02020603050405020304" pitchFamily="18" charset="0"/>
                    <a:cs typeface="Times New Roman" panose="02020603050405020304" pitchFamily="18" charset="0"/>
                  </a:rPr>
                  <a:t>T</a:t>
                </a:r>
                <a:r>
                  <a:rPr lang="en-US" dirty="0">
                    <a:solidFill>
                      <a:srgbClr val="000000"/>
                    </a:solidFill>
                    <a:latin typeface="Times New Roman" panose="02020603050405020304" pitchFamily="18" charset="0"/>
                    <a:cs typeface="Times New Roman" panose="02020603050405020304" pitchFamily="18" charset="0"/>
                  </a:rPr>
                  <a:t> = time elapsed between calls. From part (a),  average = 0.25, so </a:t>
                </a:r>
                <a14:m>
                  <m:oMath xmlns:m="http://schemas.openxmlformats.org/officeDocument/2006/math">
                    <m:r>
                      <a:rPr lang="en-NZ">
                        <a:solidFill>
                          <a:srgbClr val="000000"/>
                        </a:solidFill>
                        <a:latin typeface="Cambria Math" panose="02040503050406030204" pitchFamily="18" charset="0"/>
                        <a:cs typeface="Times New Roman" panose="02020603050405020304" pitchFamily="18" charset="0"/>
                      </a:rPr>
                      <m:t>𝜆</m:t>
                    </m:r>
                  </m:oMath>
                </a14:m>
                <a:r>
                  <a:rPr lang="en-US" dirty="0">
                    <a:solidFill>
                      <a:srgbClr val="000000"/>
                    </a:solidFill>
                    <a:latin typeface="Times New Roman" panose="02020603050405020304" pitchFamily="18" charset="0"/>
                    <a:cs typeface="Times New Roman" panose="02020603050405020304" pitchFamily="18" charset="0"/>
                  </a:rPr>
                  <a:t> = 1/0.25 = 4. Thus, T ~ Exp(</a:t>
                </a:r>
                <a14:m>
                  <m:oMath xmlns:m="http://schemas.openxmlformats.org/officeDocument/2006/math">
                    <m:r>
                      <a:rPr lang="en-NZ">
                        <a:solidFill>
                          <a:srgbClr val="000000"/>
                        </a:solidFill>
                        <a:latin typeface="Cambria Math" panose="02040503050406030204" pitchFamily="18" charset="0"/>
                        <a:cs typeface="Times New Roman" panose="02020603050405020304" pitchFamily="18" charset="0"/>
                      </a:rPr>
                      <m:t>𝜆</m:t>
                    </m:r>
                  </m:oMath>
                </a14:m>
                <a:r>
                  <a:rPr lang="en-US" dirty="0">
                    <a:solidFill>
                      <a:srgbClr val="000000"/>
                    </a:solidFill>
                    <a:latin typeface="Times New Roman" panose="02020603050405020304" pitchFamily="18" charset="0"/>
                    <a:cs typeface="Times New Roman" panose="02020603050405020304" pitchFamily="18" charset="0"/>
                  </a:rPr>
                  <a:t> = 4).  </a:t>
                </a:r>
              </a:p>
              <a:p>
                <a:pPr marL="0" indent="0" algn="just"/>
                <a:r>
                  <a:rPr lang="en-US" dirty="0">
                    <a:solidFill>
                      <a:srgbClr val="000000"/>
                    </a:solidFill>
                    <a:latin typeface="Times New Roman" panose="02020603050405020304" pitchFamily="18" charset="0"/>
                    <a:cs typeface="Times New Roman" panose="02020603050405020304" pitchFamily="18" charset="0"/>
                  </a:rPr>
                  <a:t>      The cumulative distribution function is </a:t>
                </a:r>
              </a:p>
              <a:p>
                <a:pPr marL="0" indent="0" algn="ctr"/>
                <a14:m>
                  <m:oMath xmlns:m="http://schemas.openxmlformats.org/officeDocument/2006/math">
                    <m:r>
                      <a:rPr lang="en-US" i="1" dirty="0" smtClean="0">
                        <a:solidFill>
                          <a:srgbClr val="000000"/>
                        </a:solidFill>
                        <a:latin typeface="Cambria Math" panose="02040503050406030204" pitchFamily="18" charset="0"/>
                        <a:cs typeface="Times New Roman" panose="02020603050405020304" pitchFamily="18" charset="0"/>
                      </a:rPr>
                      <m:t>𝑃</m:t>
                    </m:r>
                    <m:d>
                      <m:dPr>
                        <m:ctrlPr>
                          <a:rPr lang="en-US" i="1" dirty="0">
                            <a:solidFill>
                              <a:srgbClr val="000000"/>
                            </a:solidFill>
                            <a:latin typeface="Cambria Math" panose="02040503050406030204" pitchFamily="18" charset="0"/>
                            <a:cs typeface="Times New Roman" panose="02020603050405020304" pitchFamily="18" charset="0"/>
                          </a:rPr>
                        </m:ctrlPr>
                      </m:dPr>
                      <m:e>
                        <m:r>
                          <a:rPr lang="en-US" i="1" dirty="0">
                            <a:solidFill>
                              <a:srgbClr val="000000"/>
                            </a:solidFill>
                            <a:latin typeface="Cambria Math" panose="02040503050406030204" pitchFamily="18" charset="0"/>
                            <a:cs typeface="Times New Roman" panose="02020603050405020304" pitchFamily="18" charset="0"/>
                          </a:rPr>
                          <m:t>𝑇</m:t>
                        </m:r>
                        <m:r>
                          <a:rPr lang="en-US" i="1" dirty="0">
                            <a:solidFill>
                              <a:srgbClr val="000000"/>
                            </a:solidFill>
                            <a:latin typeface="Cambria Math" panose="02040503050406030204" pitchFamily="18" charset="0"/>
                            <a:cs typeface="Times New Roman" panose="02020603050405020304" pitchFamily="18" charset="0"/>
                          </a:rPr>
                          <m:t> &lt; </m:t>
                        </m:r>
                        <m:sSub>
                          <m:sSubPr>
                            <m:ctrlPr>
                              <a:rPr lang="en-US" i="1" dirty="0">
                                <a:solidFill>
                                  <a:srgbClr val="000000"/>
                                </a:solidFill>
                                <a:latin typeface="Cambria Math" panose="02040503050406030204" pitchFamily="18" charset="0"/>
                                <a:cs typeface="Times New Roman" panose="02020603050405020304" pitchFamily="18" charset="0"/>
                              </a:rPr>
                            </m:ctrlPr>
                          </m:sSubPr>
                          <m:e>
                            <m:r>
                              <a:rPr lang="en-NZ" i="1" dirty="0">
                                <a:solidFill>
                                  <a:srgbClr val="000000"/>
                                </a:solidFill>
                                <a:latin typeface="Cambria Math" panose="02040503050406030204" pitchFamily="18" charset="0"/>
                                <a:cs typeface="Times New Roman" panose="02020603050405020304" pitchFamily="18" charset="0"/>
                              </a:rPr>
                              <m:t>𝑡</m:t>
                            </m:r>
                          </m:e>
                          <m:sub>
                            <m:r>
                              <a:rPr lang="en-NZ" i="1" dirty="0">
                                <a:solidFill>
                                  <a:srgbClr val="000000"/>
                                </a:solidFill>
                                <a:latin typeface="Cambria Math" panose="02040503050406030204" pitchFamily="18" charset="0"/>
                                <a:cs typeface="Times New Roman" panose="02020603050405020304" pitchFamily="18" charset="0"/>
                              </a:rPr>
                              <m:t>1</m:t>
                            </m:r>
                          </m:sub>
                        </m:sSub>
                      </m:e>
                    </m:d>
                    <m:r>
                      <a:rPr lang="en-US" i="1" dirty="0">
                        <a:solidFill>
                          <a:srgbClr val="000000"/>
                        </a:solidFill>
                        <a:latin typeface="Cambria Math" panose="02040503050406030204" pitchFamily="18" charset="0"/>
                        <a:cs typeface="Times New Roman" panose="02020603050405020304" pitchFamily="18" charset="0"/>
                      </a:rPr>
                      <m:t>=</m:t>
                    </m:r>
                    <m:nary>
                      <m:naryPr>
                        <m:limLoc m:val="undOvr"/>
                        <m:ctrlPr>
                          <a:rPr lang="en-US" i="1" dirty="0" smtClean="0">
                            <a:solidFill>
                              <a:srgbClr val="000000"/>
                            </a:solidFill>
                            <a:latin typeface="Cambria Math" panose="02040503050406030204" pitchFamily="18" charset="0"/>
                            <a:cs typeface="Times New Roman" panose="02020603050405020304" pitchFamily="18" charset="0"/>
                          </a:rPr>
                        </m:ctrlPr>
                      </m:naryPr>
                      <m:sub>
                        <m:r>
                          <m:rPr>
                            <m:brk m:alnAt="24"/>
                          </m:rPr>
                          <a:rPr lang="en-NZ" b="0" i="1" dirty="0" smtClean="0">
                            <a:solidFill>
                              <a:srgbClr val="000000"/>
                            </a:solidFill>
                            <a:latin typeface="Cambria Math" panose="02040503050406030204" pitchFamily="18" charset="0"/>
                            <a:cs typeface="Times New Roman" panose="02020603050405020304" pitchFamily="18" charset="0"/>
                          </a:rPr>
                          <m:t>0</m:t>
                        </m:r>
                      </m:sub>
                      <m:sup>
                        <m:sSub>
                          <m:sSubPr>
                            <m:ctrlPr>
                              <a:rPr lang="en-US" i="1" dirty="0" smtClean="0">
                                <a:solidFill>
                                  <a:srgbClr val="000000"/>
                                </a:solidFill>
                                <a:latin typeface="Cambria Math" panose="02040503050406030204" pitchFamily="18" charset="0"/>
                                <a:cs typeface="Times New Roman" panose="02020603050405020304" pitchFamily="18" charset="0"/>
                              </a:rPr>
                            </m:ctrlPr>
                          </m:sSubPr>
                          <m:e>
                            <m:r>
                              <a:rPr lang="en-NZ" b="0" i="1" dirty="0" smtClean="0">
                                <a:solidFill>
                                  <a:srgbClr val="000000"/>
                                </a:solidFill>
                                <a:latin typeface="Cambria Math" panose="02040503050406030204" pitchFamily="18" charset="0"/>
                                <a:cs typeface="Times New Roman" panose="02020603050405020304" pitchFamily="18" charset="0"/>
                              </a:rPr>
                              <m:t>𝑡</m:t>
                            </m:r>
                          </m:e>
                          <m:sub>
                            <m:r>
                              <a:rPr lang="en-NZ" b="0" i="1" dirty="0" smtClean="0">
                                <a:solidFill>
                                  <a:srgbClr val="000000"/>
                                </a:solidFill>
                                <a:latin typeface="Cambria Math" panose="02040503050406030204" pitchFamily="18" charset="0"/>
                                <a:cs typeface="Times New Roman" panose="02020603050405020304" pitchFamily="18" charset="0"/>
                              </a:rPr>
                              <m:t>1</m:t>
                            </m:r>
                          </m:sub>
                        </m:sSub>
                      </m:sup>
                      <m:e>
                        <m:r>
                          <a:rPr lang="en-NZ" b="0" i="1" dirty="0" smtClean="0">
                            <a:solidFill>
                              <a:srgbClr val="000000"/>
                            </a:solidFill>
                            <a:latin typeface="Cambria Math" panose="02040503050406030204" pitchFamily="18" charset="0"/>
                            <a:cs typeface="Times New Roman" panose="02020603050405020304" pitchFamily="18" charset="0"/>
                          </a:rPr>
                          <m:t>𝑓</m:t>
                        </m:r>
                        <m:d>
                          <m:dPr>
                            <m:ctrlPr>
                              <a:rPr lang="en-NZ" b="0" i="1" dirty="0" smtClean="0">
                                <a:solidFill>
                                  <a:srgbClr val="000000"/>
                                </a:solidFill>
                                <a:latin typeface="Cambria Math" panose="02040503050406030204" pitchFamily="18" charset="0"/>
                                <a:cs typeface="Times New Roman" panose="02020603050405020304" pitchFamily="18" charset="0"/>
                              </a:rPr>
                            </m:ctrlPr>
                          </m:dPr>
                          <m:e>
                            <m:r>
                              <a:rPr lang="en-NZ" b="0" i="1" dirty="0" smtClean="0">
                                <a:solidFill>
                                  <a:srgbClr val="000000"/>
                                </a:solidFill>
                                <a:latin typeface="Cambria Math" panose="02040503050406030204" pitchFamily="18" charset="0"/>
                                <a:cs typeface="Times New Roman" panose="02020603050405020304" pitchFamily="18" charset="0"/>
                              </a:rPr>
                              <m:t>𝑡</m:t>
                            </m:r>
                          </m:e>
                        </m:d>
                        <m:r>
                          <a:rPr lang="en-NZ" b="0" i="1" dirty="0" smtClean="0">
                            <a:solidFill>
                              <a:srgbClr val="000000"/>
                            </a:solidFill>
                            <a:latin typeface="Cambria Math" panose="02040503050406030204" pitchFamily="18" charset="0"/>
                            <a:cs typeface="Times New Roman" panose="02020603050405020304" pitchFamily="18" charset="0"/>
                          </a:rPr>
                          <m:t>𝑑𝑡</m:t>
                        </m:r>
                      </m:e>
                    </m:nary>
                    <m:r>
                      <a:rPr lang="en-NZ" b="0" i="1" dirty="0" smtClean="0">
                        <a:solidFill>
                          <a:srgbClr val="000000"/>
                        </a:solidFill>
                        <a:latin typeface="Cambria Math" panose="02040503050406030204" pitchFamily="18" charset="0"/>
                        <a:cs typeface="Times New Roman" panose="02020603050405020304" pitchFamily="18" charset="0"/>
                      </a:rPr>
                      <m:t>=</m:t>
                    </m:r>
                    <m:nary>
                      <m:naryPr>
                        <m:limLoc m:val="undOvr"/>
                        <m:ctrlPr>
                          <a:rPr lang="en-US" i="1" dirty="0">
                            <a:solidFill>
                              <a:srgbClr val="000000"/>
                            </a:solidFill>
                            <a:latin typeface="Cambria Math" panose="02040503050406030204" pitchFamily="18" charset="0"/>
                            <a:cs typeface="Times New Roman" panose="02020603050405020304" pitchFamily="18" charset="0"/>
                          </a:rPr>
                        </m:ctrlPr>
                      </m:naryPr>
                      <m:sub>
                        <m:r>
                          <m:rPr>
                            <m:brk m:alnAt="24"/>
                          </m:rPr>
                          <a:rPr lang="en-NZ" i="1" dirty="0">
                            <a:solidFill>
                              <a:srgbClr val="000000"/>
                            </a:solidFill>
                            <a:latin typeface="Cambria Math" panose="02040503050406030204" pitchFamily="18" charset="0"/>
                            <a:cs typeface="Times New Roman" panose="02020603050405020304" pitchFamily="18" charset="0"/>
                          </a:rPr>
                          <m:t>0</m:t>
                        </m:r>
                      </m:sub>
                      <m:sup>
                        <m:sSub>
                          <m:sSubPr>
                            <m:ctrlPr>
                              <a:rPr lang="en-US" i="1" dirty="0">
                                <a:solidFill>
                                  <a:srgbClr val="000000"/>
                                </a:solidFill>
                                <a:latin typeface="Cambria Math" panose="02040503050406030204" pitchFamily="18" charset="0"/>
                                <a:cs typeface="Times New Roman" panose="02020603050405020304" pitchFamily="18" charset="0"/>
                              </a:rPr>
                            </m:ctrlPr>
                          </m:sSubPr>
                          <m:e>
                            <m:r>
                              <a:rPr lang="en-NZ" i="1" dirty="0">
                                <a:solidFill>
                                  <a:srgbClr val="000000"/>
                                </a:solidFill>
                                <a:latin typeface="Cambria Math" panose="02040503050406030204" pitchFamily="18" charset="0"/>
                                <a:cs typeface="Times New Roman" panose="02020603050405020304" pitchFamily="18" charset="0"/>
                              </a:rPr>
                              <m:t>𝑡</m:t>
                            </m:r>
                          </m:e>
                          <m:sub>
                            <m:r>
                              <a:rPr lang="en-NZ" i="1" dirty="0">
                                <a:solidFill>
                                  <a:srgbClr val="000000"/>
                                </a:solidFill>
                                <a:latin typeface="Cambria Math" panose="02040503050406030204" pitchFamily="18" charset="0"/>
                                <a:cs typeface="Times New Roman" panose="02020603050405020304" pitchFamily="18" charset="0"/>
                              </a:rPr>
                              <m:t>1</m:t>
                            </m:r>
                          </m:sub>
                        </m:sSub>
                      </m:sup>
                      <m:e>
                        <m:r>
                          <a:rPr lang="en-NZ" b="0" i="1" dirty="0" smtClean="0">
                            <a:solidFill>
                              <a:srgbClr val="000000"/>
                            </a:solidFill>
                            <a:latin typeface="Cambria Math" panose="02040503050406030204" pitchFamily="18" charset="0"/>
                            <a:cs typeface="Times New Roman" panose="02020603050405020304" pitchFamily="18" charset="0"/>
                          </a:rPr>
                          <m:t>4</m:t>
                        </m:r>
                        <m:sSup>
                          <m:sSupPr>
                            <m:ctrlPr>
                              <a:rPr lang="en-NZ" b="0" i="1" dirty="0" smtClean="0">
                                <a:solidFill>
                                  <a:srgbClr val="000000"/>
                                </a:solidFill>
                                <a:latin typeface="Cambria Math" panose="02040503050406030204" pitchFamily="18" charset="0"/>
                                <a:cs typeface="Times New Roman" panose="02020603050405020304" pitchFamily="18" charset="0"/>
                              </a:rPr>
                            </m:ctrlPr>
                          </m:sSupPr>
                          <m:e>
                            <m:r>
                              <a:rPr lang="en-NZ" b="0" i="1" dirty="0" smtClean="0">
                                <a:solidFill>
                                  <a:srgbClr val="000000"/>
                                </a:solidFill>
                                <a:latin typeface="Cambria Math" panose="02040503050406030204" pitchFamily="18" charset="0"/>
                                <a:cs typeface="Times New Roman" panose="02020603050405020304" pitchFamily="18" charset="0"/>
                              </a:rPr>
                              <m:t>𝑒</m:t>
                            </m:r>
                          </m:e>
                          <m:sup>
                            <m:r>
                              <a:rPr lang="en-NZ" b="0" i="1" dirty="0" smtClean="0">
                                <a:solidFill>
                                  <a:srgbClr val="000000"/>
                                </a:solidFill>
                                <a:latin typeface="Cambria Math" panose="02040503050406030204" pitchFamily="18" charset="0"/>
                                <a:cs typeface="Times New Roman" panose="02020603050405020304" pitchFamily="18" charset="0"/>
                              </a:rPr>
                              <m:t>−4</m:t>
                            </m:r>
                            <m:r>
                              <a:rPr lang="en-NZ" b="0" i="1" dirty="0" smtClean="0">
                                <a:solidFill>
                                  <a:srgbClr val="000000"/>
                                </a:solidFill>
                                <a:latin typeface="Cambria Math" panose="02040503050406030204" pitchFamily="18" charset="0"/>
                                <a:cs typeface="Times New Roman" panose="02020603050405020304" pitchFamily="18" charset="0"/>
                              </a:rPr>
                              <m:t>𝑡</m:t>
                            </m:r>
                          </m:sup>
                        </m:sSup>
                        <m:r>
                          <a:rPr lang="en-NZ" i="1" dirty="0">
                            <a:solidFill>
                              <a:srgbClr val="000000"/>
                            </a:solidFill>
                            <a:latin typeface="Cambria Math" panose="02040503050406030204" pitchFamily="18" charset="0"/>
                            <a:cs typeface="Times New Roman" panose="02020603050405020304" pitchFamily="18" charset="0"/>
                          </a:rPr>
                          <m:t>𝑑𝑡</m:t>
                        </m:r>
                      </m:e>
                    </m:nary>
                    <m:r>
                      <a:rPr lang="en-NZ" i="1" dirty="0">
                        <a:solidFill>
                          <a:srgbClr val="000000"/>
                        </a:solidFill>
                        <a:latin typeface="Cambria Math" panose="02040503050406030204" pitchFamily="18" charset="0"/>
                        <a:cs typeface="Times New Roman" panose="02020603050405020304" pitchFamily="18" charset="0"/>
                      </a:rPr>
                      <m:t>=</m:t>
                    </m:r>
                    <m:r>
                      <a:rPr lang="en-US" i="1" dirty="0">
                        <a:solidFill>
                          <a:srgbClr val="000000"/>
                        </a:solidFill>
                        <a:latin typeface="Cambria Math" panose="02040503050406030204" pitchFamily="18" charset="0"/>
                        <a:cs typeface="Times New Roman" panose="02020603050405020304" pitchFamily="18" charset="0"/>
                      </a:rPr>
                      <m:t>1 – </m:t>
                    </m:r>
                    <m:sSup>
                      <m:sSupPr>
                        <m:ctrlPr>
                          <a:rPr lang="en-NZ" i="1" dirty="0">
                            <a:solidFill>
                              <a:srgbClr val="000000"/>
                            </a:solidFill>
                            <a:latin typeface="Cambria Math" panose="02040503050406030204" pitchFamily="18" charset="0"/>
                            <a:cs typeface="Times New Roman" panose="02020603050405020304" pitchFamily="18" charset="0"/>
                          </a:rPr>
                        </m:ctrlPr>
                      </m:sSupPr>
                      <m:e>
                        <m:r>
                          <a:rPr lang="en-NZ" i="1" dirty="0">
                            <a:solidFill>
                              <a:srgbClr val="000000"/>
                            </a:solidFill>
                            <a:latin typeface="Cambria Math" panose="02040503050406030204" pitchFamily="18" charset="0"/>
                            <a:cs typeface="Times New Roman" panose="02020603050405020304" pitchFamily="18" charset="0"/>
                          </a:rPr>
                          <m:t>𝑒</m:t>
                        </m:r>
                      </m:e>
                      <m:sup>
                        <m:r>
                          <a:rPr lang="en-NZ" i="1" dirty="0">
                            <a:solidFill>
                              <a:srgbClr val="000000"/>
                            </a:solidFill>
                            <a:latin typeface="Cambria Math" panose="02040503050406030204" pitchFamily="18" charset="0"/>
                            <a:cs typeface="Times New Roman" panose="02020603050405020304" pitchFamily="18" charset="0"/>
                          </a:rPr>
                          <m:t>−4</m:t>
                        </m:r>
                        <m:r>
                          <a:rPr lang="en-NZ" i="1" dirty="0">
                            <a:solidFill>
                              <a:srgbClr val="000000"/>
                            </a:solidFill>
                            <a:latin typeface="Cambria Math" panose="02040503050406030204" pitchFamily="18" charset="0"/>
                            <a:cs typeface="Times New Roman" panose="02020603050405020304" pitchFamily="18" charset="0"/>
                          </a:rPr>
                          <m:t>𝑡</m:t>
                        </m:r>
                      </m:sup>
                    </m:sSup>
                  </m:oMath>
                </a14:m>
                <a:r>
                  <a:rPr lang="en-US" dirty="0">
                    <a:solidFill>
                      <a:srgbClr val="000000"/>
                    </a:solidFill>
                    <a:latin typeface="Times New Roman" panose="02020603050405020304" pitchFamily="18" charset="0"/>
                    <a:cs typeface="Times New Roman" panose="02020603050405020304" pitchFamily="18" charset="0"/>
                  </a:rPr>
                  <a:t>. </a:t>
                </a:r>
              </a:p>
              <a:p>
                <a:pPr marL="0" indent="0" algn="just" defTabSz="542925"/>
                <a:r>
                  <a:rPr lang="en-US" dirty="0">
                    <a:solidFill>
                      <a:srgbClr val="000000"/>
                    </a:solidFill>
                    <a:latin typeface="Times New Roman" panose="02020603050405020304" pitchFamily="18" charset="0"/>
                    <a:cs typeface="Times New Roman" panose="02020603050405020304" pitchFamily="18" charset="0"/>
                  </a:rPr>
                  <a:t>       The probability that the next call occurs in less than ten                         	seconds (ten seconds = 1/6 minute) is </a:t>
                </a:r>
              </a:p>
              <a:p>
                <a:pPr marL="0" indent="0" algn="just"/>
                <a14:m>
                  <m:oMathPara xmlns:m="http://schemas.openxmlformats.org/officeDocument/2006/math">
                    <m:oMathParaPr>
                      <m:jc m:val="centerGroup"/>
                    </m:oMathParaPr>
                    <m:oMath xmlns:m="http://schemas.openxmlformats.org/officeDocument/2006/math">
                      <m:r>
                        <a:rPr lang="en-US" i="1" dirty="0" smtClean="0">
                          <a:solidFill>
                            <a:srgbClr val="000000"/>
                          </a:solidFill>
                          <a:latin typeface="Cambria Math" panose="02040503050406030204" pitchFamily="18" charset="0"/>
                          <a:cs typeface="Times New Roman" panose="02020603050405020304" pitchFamily="18" charset="0"/>
                        </a:rPr>
                        <m:t>𝑃</m:t>
                      </m:r>
                      <m:r>
                        <a:rPr lang="en-US" i="1" dirty="0">
                          <a:solidFill>
                            <a:srgbClr val="000000"/>
                          </a:solidFill>
                          <a:latin typeface="Cambria Math" panose="02040503050406030204" pitchFamily="18" charset="0"/>
                          <a:cs typeface="Times New Roman" panose="02020603050405020304" pitchFamily="18" charset="0"/>
                        </a:rPr>
                        <m:t>(</m:t>
                      </m:r>
                      <m:r>
                        <a:rPr lang="en-US" i="1" dirty="0">
                          <a:solidFill>
                            <a:srgbClr val="000000"/>
                          </a:solidFill>
                          <a:latin typeface="Cambria Math" panose="02040503050406030204" pitchFamily="18" charset="0"/>
                          <a:cs typeface="Times New Roman" panose="02020603050405020304" pitchFamily="18" charset="0"/>
                        </a:rPr>
                        <m:t>𝑇</m:t>
                      </m:r>
                      <m:r>
                        <a:rPr lang="en-US" i="1" dirty="0">
                          <a:solidFill>
                            <a:srgbClr val="000000"/>
                          </a:solidFill>
                          <a:latin typeface="Cambria Math" panose="02040503050406030204" pitchFamily="18" charset="0"/>
                          <a:cs typeface="Times New Roman" panose="02020603050405020304" pitchFamily="18" charset="0"/>
                        </a:rPr>
                        <m:t> &lt; 1/6) = 1 –  </m:t>
                      </m:r>
                      <m:sSup>
                        <m:sSupPr>
                          <m:ctrlPr>
                            <a:rPr lang="en-NZ" i="1" dirty="0">
                              <a:solidFill>
                                <a:srgbClr val="000000"/>
                              </a:solidFill>
                              <a:latin typeface="Cambria Math" panose="02040503050406030204" pitchFamily="18" charset="0"/>
                              <a:cs typeface="Times New Roman" panose="02020603050405020304" pitchFamily="18" charset="0"/>
                            </a:rPr>
                          </m:ctrlPr>
                        </m:sSupPr>
                        <m:e>
                          <m:r>
                            <a:rPr lang="en-NZ" i="1" dirty="0">
                              <a:solidFill>
                                <a:srgbClr val="000000"/>
                              </a:solidFill>
                              <a:latin typeface="Cambria Math" panose="02040503050406030204" pitchFamily="18" charset="0"/>
                              <a:cs typeface="Times New Roman" panose="02020603050405020304" pitchFamily="18" charset="0"/>
                            </a:rPr>
                            <m:t>𝑒</m:t>
                          </m:r>
                        </m:e>
                        <m:sup>
                          <m:r>
                            <a:rPr lang="en-NZ" i="1" dirty="0">
                              <a:solidFill>
                                <a:srgbClr val="000000"/>
                              </a:solidFill>
                              <a:latin typeface="Cambria Math" panose="02040503050406030204" pitchFamily="18" charset="0"/>
                              <a:cs typeface="Times New Roman" panose="02020603050405020304" pitchFamily="18" charset="0"/>
                            </a:rPr>
                            <m:t>−4</m:t>
                          </m:r>
                          <m:r>
                            <a:rPr lang="en-NZ" b="0" i="1" dirty="0" smtClean="0">
                              <a:solidFill>
                                <a:srgbClr val="000000"/>
                              </a:solidFill>
                              <a:latin typeface="Cambria Math" panose="02040503050406030204" pitchFamily="18" charset="0"/>
                              <a:cs typeface="Times New Roman" panose="02020603050405020304" pitchFamily="18" charset="0"/>
                            </a:rPr>
                            <m:t>∗1/6</m:t>
                          </m:r>
                        </m:sup>
                      </m:sSup>
                      <m:r>
                        <a:rPr lang="en-US" i="1" dirty="0">
                          <a:solidFill>
                            <a:srgbClr val="000000"/>
                          </a:solidFill>
                          <a:latin typeface="Cambria Math" panose="02040503050406030204" pitchFamily="18" charset="0"/>
                          <a:cs typeface="Times New Roman" panose="02020603050405020304" pitchFamily="18" charset="0"/>
                        </a:rPr>
                        <m:t>≈0.4866 </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5" name="Text Box 5">
                <a:extLst>
                  <a:ext uri="{FF2B5EF4-FFF2-40B4-BE49-F238E27FC236}">
                    <a16:creationId xmlns:a16="http://schemas.microsoft.com/office/drawing/2014/main" id="{5251026C-52DD-44DA-B7F1-D76161A4B9AD}"/>
                  </a:ext>
                </a:extLst>
              </p:cNvPr>
              <p:cNvSpPr txBox="1">
                <a:spLocks noRot="1" noChangeAspect="1" noMove="1" noResize="1" noEditPoints="1" noAdjustHandles="1" noChangeArrowheads="1" noChangeShapeType="1" noTextEdit="1"/>
              </p:cNvSpPr>
              <p:nvPr/>
            </p:nvSpPr>
            <p:spPr bwMode="auto">
              <a:xfrm>
                <a:off x="609600" y="1524000"/>
                <a:ext cx="8229600" cy="4317657"/>
              </a:xfrm>
              <a:prstGeom prst="rect">
                <a:avLst/>
              </a:prstGeom>
              <a:blipFill>
                <a:blip r:embed="rId2"/>
                <a:stretch>
                  <a:fillRect l="-963" t="-1130" r="-1111"/>
                </a:stretch>
              </a:blipFill>
              <a:ln>
                <a:noFill/>
              </a:ln>
              <a:effectLst/>
            </p:spPr>
            <p:txBody>
              <a:bodyPr/>
              <a:lstStyle/>
              <a:p>
                <a:r>
                  <a:rPr lang="en-NZ">
                    <a:noFill/>
                  </a:rPr>
                  <a:t> </a:t>
                </a:r>
              </a:p>
            </p:txBody>
          </p:sp>
        </mc:Fallback>
      </mc:AlternateContent>
      <p:sp>
        <p:nvSpPr>
          <p:cNvPr id="3" name="Date Placeholder 2">
            <a:extLst>
              <a:ext uri="{FF2B5EF4-FFF2-40B4-BE49-F238E27FC236}">
                <a16:creationId xmlns:a16="http://schemas.microsoft.com/office/drawing/2014/main" id="{9D47B95D-C4D2-4ABB-B4A2-876B8C3897B3}"/>
              </a:ext>
            </a:extLst>
          </p:cNvPr>
          <p:cNvSpPr>
            <a:spLocks noGrp="1"/>
          </p:cNvSpPr>
          <p:nvPr>
            <p:ph type="dt" sz="half" idx="10"/>
          </p:nvPr>
        </p:nvSpPr>
        <p:spPr/>
        <p:txBody>
          <a:bodyPr/>
          <a:lstStyle/>
          <a:p>
            <a:pPr>
              <a:defRPr/>
            </a:pPr>
            <a:fld id="{B6CFB231-E9E5-4213-B53A-9DD89D1E79CF}" type="datetime5">
              <a:rPr lang="en-US" smtClean="0"/>
              <a:t>9-Apr-23</a:t>
            </a:fld>
            <a:endParaRPr lang="en-US"/>
          </a:p>
        </p:txBody>
      </p:sp>
      <p:sp>
        <p:nvSpPr>
          <p:cNvPr id="6" name="Footer Placeholder 5">
            <a:extLst>
              <a:ext uri="{FF2B5EF4-FFF2-40B4-BE49-F238E27FC236}">
                <a16:creationId xmlns:a16="http://schemas.microsoft.com/office/drawing/2014/main" id="{79C56E8F-170A-488D-87B2-CC6463EA35C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C771566F-12D4-42F6-9F80-58ECE3B9296E}"/>
              </a:ext>
            </a:extLst>
          </p:cNvPr>
          <p:cNvSpPr>
            <a:spLocks noGrp="1"/>
          </p:cNvSpPr>
          <p:nvPr>
            <p:ph type="sldNum" sz="quarter" idx="12"/>
          </p:nvPr>
        </p:nvSpPr>
        <p:spPr/>
        <p:txBody>
          <a:bodyPr/>
          <a:lstStyle/>
          <a:p>
            <a:fld id="{906F6DFE-AA00-4BFD-9D61-CA29BB78DE22}" type="slidenum">
              <a:rPr lang="en-US" altLang="en-US" smtClean="0"/>
              <a:pPr/>
              <a:t>12</a:t>
            </a:fld>
            <a:endParaRPr lang="en-US" altLang="en-US" dirty="0"/>
          </a:p>
        </p:txBody>
      </p:sp>
    </p:spTree>
    <p:extLst>
      <p:ext uri="{BB962C8B-B14F-4D97-AF65-F5344CB8AC3E}">
        <p14:creationId xmlns:p14="http://schemas.microsoft.com/office/powerpoint/2010/main" val="151669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 </a:t>
            </a:r>
          </a:p>
        </p:txBody>
      </p:sp>
      <mc:AlternateContent xmlns:mc="http://schemas.openxmlformats.org/markup-compatibility/2006" xmlns:a14="http://schemas.microsoft.com/office/drawing/2010/main">
        <mc:Choice Requires="a14">
          <p:sp>
            <p:nvSpPr>
              <p:cNvPr id="5" name="Text Box 5">
                <a:extLst>
                  <a:ext uri="{FF2B5EF4-FFF2-40B4-BE49-F238E27FC236}">
                    <a16:creationId xmlns:a16="http://schemas.microsoft.com/office/drawing/2014/main" id="{5251026C-52DD-44DA-B7F1-D76161A4B9AD}"/>
                  </a:ext>
                </a:extLst>
              </p:cNvPr>
              <p:cNvSpPr txBox="1">
                <a:spLocks noChangeArrowheads="1"/>
              </p:cNvSpPr>
              <p:nvPr/>
            </p:nvSpPr>
            <p:spPr bwMode="auto">
              <a:xfrm>
                <a:off x="609600" y="1524000"/>
                <a:ext cx="8229600" cy="5192768"/>
              </a:xfrm>
              <a:prstGeom prst="rect">
                <a:avLst/>
              </a:prstGeom>
              <a:solidFill>
                <a:schemeClr val="accent4">
                  <a:lumMod val="20000"/>
                  <a:lumOff val="80000"/>
                </a:schemeClr>
              </a:solidFill>
              <a:ln>
                <a:noFill/>
              </a:ln>
              <a:effectLst/>
            </p:spPr>
            <p:txBody>
              <a:bodyPr wrap="square">
                <a:spAutoFit/>
              </a:bodyPr>
              <a:lstStyle>
                <a:lvl1pPr marL="457200" indent="-457200" algn="l" eaLnBrk="0" hangingPunct="0">
                  <a:spcBef>
                    <a:spcPct val="0"/>
                  </a:spcBef>
                  <a:defRPr sz="2400">
                    <a:solidFill>
                      <a:schemeClr val="tx1"/>
                    </a:solidFill>
                    <a:latin typeface="Arial" panose="020B0604020202020204" pitchFamily="34" charset="0"/>
                  </a:defRPr>
                </a:lvl1pPr>
                <a:lvl2pPr marL="914400" indent="-457200" algn="l" eaLnBrk="0" hangingPunct="0">
                  <a:spcBef>
                    <a:spcPct val="0"/>
                  </a:spcBef>
                  <a:defRPr sz="2400">
                    <a:solidFill>
                      <a:schemeClr val="tx1"/>
                    </a:solidFill>
                    <a:latin typeface="Arial" panose="020B0604020202020204" pitchFamily="34" charset="0"/>
                  </a:defRPr>
                </a:lvl2pPr>
                <a:lvl3pPr marL="1371600" indent="-457200" algn="l" eaLnBrk="0" hangingPunct="0">
                  <a:spcBef>
                    <a:spcPct val="0"/>
                  </a:spcBef>
                  <a:defRPr sz="2400">
                    <a:solidFill>
                      <a:schemeClr val="tx1"/>
                    </a:solidFill>
                    <a:latin typeface="Arial" panose="020B0604020202020204" pitchFamily="34" charset="0"/>
                  </a:defRPr>
                </a:lvl3pPr>
                <a:lvl4pPr marL="1828800" indent="-457200" algn="l" eaLnBrk="0" hangingPunct="0">
                  <a:spcBef>
                    <a:spcPct val="0"/>
                  </a:spcBef>
                  <a:defRPr sz="2400">
                    <a:solidFill>
                      <a:schemeClr val="tx1"/>
                    </a:solidFill>
                    <a:latin typeface="Arial" panose="020B0604020202020204" pitchFamily="34" charset="0"/>
                  </a:defRPr>
                </a:lvl4pPr>
                <a:lvl5pPr marL="2286000" indent="-457200" algn="l" eaLnBrk="0" hangingPunct="0">
                  <a:spcBef>
                    <a:spcPct val="0"/>
                  </a:spcBef>
                  <a:defRPr sz="2400">
                    <a:solidFill>
                      <a:schemeClr val="tx1"/>
                    </a:solidFill>
                    <a:latin typeface="Arial" panose="020B0604020202020204" pitchFamily="34" charset="0"/>
                  </a:defRPr>
                </a:lvl5pPr>
                <a:lvl6pPr marL="2743200" indent="-457200" eaLnBrk="0" fontAlgn="base" hangingPunct="0">
                  <a:spcBef>
                    <a:spcPct val="0"/>
                  </a:spcBef>
                  <a:spcAft>
                    <a:spcPct val="0"/>
                  </a:spcAft>
                  <a:defRPr sz="2400">
                    <a:solidFill>
                      <a:schemeClr val="tx1"/>
                    </a:solidFill>
                    <a:latin typeface="Arial" panose="020B0604020202020204" pitchFamily="34" charset="0"/>
                  </a:defRPr>
                </a:lvl6pPr>
                <a:lvl7pPr marL="3200400" indent="-457200" eaLnBrk="0" fontAlgn="base" hangingPunct="0">
                  <a:spcBef>
                    <a:spcPct val="0"/>
                  </a:spcBef>
                  <a:spcAft>
                    <a:spcPct val="0"/>
                  </a:spcAft>
                  <a:defRPr sz="2400">
                    <a:solidFill>
                      <a:schemeClr val="tx1"/>
                    </a:solidFill>
                    <a:latin typeface="Arial" panose="020B0604020202020204" pitchFamily="34" charset="0"/>
                  </a:defRPr>
                </a:lvl7pPr>
                <a:lvl8pPr marL="3657600" indent="-457200" eaLnBrk="0" fontAlgn="base" hangingPunct="0">
                  <a:spcBef>
                    <a:spcPct val="0"/>
                  </a:spcBef>
                  <a:spcAft>
                    <a:spcPct val="0"/>
                  </a:spcAft>
                  <a:defRPr sz="2400">
                    <a:solidFill>
                      <a:schemeClr val="tx1"/>
                    </a:solidFill>
                    <a:latin typeface="Arial" panose="020B0604020202020204" pitchFamily="34" charset="0"/>
                  </a:defRPr>
                </a:lvl8pPr>
                <a:lvl9pPr marL="4114800" indent="-457200" eaLnBrk="0" fontAlgn="base" hangingPunct="0">
                  <a:spcBef>
                    <a:spcPct val="0"/>
                  </a:spcBef>
                  <a:spcAft>
                    <a:spcPct val="0"/>
                  </a:spcAft>
                  <a:defRPr sz="2400">
                    <a:solidFill>
                      <a:schemeClr val="tx1"/>
                    </a:solidFill>
                    <a:latin typeface="Arial" panose="020B0604020202020204" pitchFamily="34" charset="0"/>
                  </a:defRPr>
                </a:lvl9pPr>
              </a:lstStyle>
              <a:p>
                <a:pPr>
                  <a:buFont typeface="+mj-lt"/>
                  <a:buAutoNum type="alphaLcParenR" startAt="3"/>
                </a:pPr>
                <a:r>
                  <a:rPr lang="en-US" sz="2000" dirty="0">
                    <a:solidFill>
                      <a:srgbClr val="000000"/>
                    </a:solidFill>
                    <a:latin typeface="Times New Roman" panose="02020603050405020304" pitchFamily="18" charset="0"/>
                    <a:cs typeface="Times New Roman" panose="02020603050405020304" pitchFamily="18" charset="0"/>
                  </a:rPr>
                  <a:t>Let </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the number of calls per minute. As previously stated, the number of calls per minute has a Poisson distribution, with a mean of four calls per minute. </a:t>
                </a:r>
              </a:p>
              <a:p>
                <a:pPr marL="0" indent="0"/>
                <a:r>
                  <a:rPr lang="en-US" sz="2000" dirty="0">
                    <a:solidFill>
                      <a:srgbClr val="000000"/>
                    </a:solidFill>
                    <a:latin typeface="Times New Roman" panose="02020603050405020304" pitchFamily="18" charset="0"/>
                    <a:cs typeface="Times New Roman" panose="02020603050405020304" pitchFamily="18" charset="0"/>
                  </a:rPr>
                  <a:t>       Therefore, </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a:t>
                </a:r>
                <a:r>
                  <a:rPr lang="en-US" sz="2000" i="1" dirty="0">
                    <a:solidFill>
                      <a:srgbClr val="000000"/>
                    </a:solidFill>
                    <a:latin typeface="Times New Roman" panose="02020603050405020304" pitchFamily="18" charset="0"/>
                    <a:cs typeface="Times New Roman" panose="02020603050405020304" pitchFamily="18" charset="0"/>
                  </a:rPr>
                  <a:t>Poisson</a:t>
                </a:r>
                <a:r>
                  <a:rPr lang="en-US" sz="2000" dirty="0">
                    <a:solidFill>
                      <a:srgbClr val="000000"/>
                    </a:solidFill>
                    <a:latin typeface="Times New Roman" panose="02020603050405020304" pitchFamily="18" charset="0"/>
                    <a:cs typeface="Times New Roman" panose="02020603050405020304" pitchFamily="18" charset="0"/>
                  </a:rPr>
                  <a:t>(4), and so </a:t>
                </a:r>
              </a:p>
              <a:p>
                <a:pPr marL="0" indent="0" algn="ctr"/>
                <a14:m>
                  <m:oMath xmlns:m="http://schemas.openxmlformats.org/officeDocument/2006/math">
                    <m:r>
                      <a:rPr lang="en-US" sz="2000" i="1" dirty="0">
                        <a:solidFill>
                          <a:srgbClr val="000000"/>
                        </a:solidFill>
                        <a:latin typeface="Cambria Math" panose="02040503050406030204" pitchFamily="18" charset="0"/>
                        <a:cs typeface="Times New Roman" panose="02020603050405020304" pitchFamily="18" charset="0"/>
                      </a:rPr>
                      <m:t>𝑃</m:t>
                    </m:r>
                    <m:d>
                      <m:dPr>
                        <m:ctrlPr>
                          <a:rPr lang="en-US" sz="2000" i="1" dirty="0">
                            <a:solidFill>
                              <a:srgbClr val="000000"/>
                            </a:solidFill>
                            <a:latin typeface="Cambria Math" panose="02040503050406030204" pitchFamily="18" charset="0"/>
                            <a:cs typeface="Times New Roman" panose="02020603050405020304" pitchFamily="18" charset="0"/>
                          </a:rPr>
                        </m:ctrlPr>
                      </m:dPr>
                      <m:e>
                        <m:r>
                          <a:rPr lang="en-US" sz="2000" i="1" dirty="0">
                            <a:solidFill>
                              <a:srgbClr val="000000"/>
                            </a:solidFill>
                            <a:latin typeface="Cambria Math" panose="02040503050406030204" pitchFamily="18" charset="0"/>
                            <a:cs typeface="Times New Roman" panose="02020603050405020304" pitchFamily="18" charset="0"/>
                          </a:rPr>
                          <m:t>𝑋</m:t>
                        </m:r>
                        <m:r>
                          <a:rPr lang="en-US" sz="2000" i="1" dirty="0">
                            <a:solidFill>
                              <a:srgbClr val="000000"/>
                            </a:solidFill>
                            <a:latin typeface="Cambria Math" panose="02040503050406030204" pitchFamily="18" charset="0"/>
                            <a:cs typeface="Times New Roman" panose="02020603050405020304" pitchFamily="18" charset="0"/>
                          </a:rPr>
                          <m:t> = 5</m:t>
                        </m:r>
                      </m:e>
                    </m:d>
                    <m:r>
                      <a:rPr lang="en-US" sz="2000" i="1" dirty="0">
                        <a:solidFill>
                          <a:srgbClr val="000000"/>
                        </a:solidFill>
                        <a:latin typeface="Cambria Math" panose="02040503050406030204" pitchFamily="18" charset="0"/>
                        <a:cs typeface="Times New Roman" panose="02020603050405020304" pitchFamily="18" charset="0"/>
                      </a:rPr>
                      <m:t>= </m:t>
                    </m:r>
                    <m:f>
                      <m:fPr>
                        <m:ctrlPr>
                          <a:rPr lang="en-US" sz="2000" i="1" dirty="0">
                            <a:solidFill>
                              <a:srgbClr val="000000"/>
                            </a:solidFill>
                            <a:latin typeface="Cambria Math" panose="02040503050406030204" pitchFamily="18" charset="0"/>
                            <a:cs typeface="Times New Roman" panose="02020603050405020304" pitchFamily="18" charset="0"/>
                          </a:rPr>
                        </m:ctrlPr>
                      </m:fPr>
                      <m:num>
                        <m:r>
                          <a:rPr lang="en-NZ" sz="2000" i="1" dirty="0">
                            <a:solidFill>
                              <a:srgbClr val="000000"/>
                            </a:solidFill>
                            <a:latin typeface="Cambria Math" panose="02040503050406030204" pitchFamily="18" charset="0"/>
                            <a:cs typeface="Times New Roman" panose="02020603050405020304" pitchFamily="18" charset="0"/>
                          </a:rPr>
                          <m:t>4</m:t>
                        </m:r>
                        <m:sSup>
                          <m:sSupPr>
                            <m:ctrlPr>
                              <a:rPr lang="en-NZ" sz="2000" i="1" dirty="0">
                                <a:solidFill>
                                  <a:srgbClr val="000000"/>
                                </a:solidFill>
                                <a:latin typeface="Cambria Math" panose="02040503050406030204" pitchFamily="18" charset="0"/>
                                <a:cs typeface="Times New Roman" panose="02020603050405020304" pitchFamily="18" charset="0"/>
                              </a:rPr>
                            </m:ctrlPr>
                          </m:sSupPr>
                          <m:e>
                            <m:r>
                              <a:rPr lang="en-NZ" sz="2000" i="1" dirty="0">
                                <a:solidFill>
                                  <a:srgbClr val="000000"/>
                                </a:solidFill>
                                <a:latin typeface="Cambria Math" panose="02040503050406030204" pitchFamily="18" charset="0"/>
                                <a:cs typeface="Times New Roman" panose="02020603050405020304" pitchFamily="18" charset="0"/>
                              </a:rPr>
                              <m:t>𝑒</m:t>
                            </m:r>
                          </m:e>
                          <m:sup>
                            <m:r>
                              <a:rPr lang="en-NZ" sz="2000" i="1" dirty="0">
                                <a:solidFill>
                                  <a:srgbClr val="000000"/>
                                </a:solidFill>
                                <a:latin typeface="Cambria Math" panose="02040503050406030204" pitchFamily="18" charset="0"/>
                                <a:cs typeface="Times New Roman" panose="02020603050405020304" pitchFamily="18" charset="0"/>
                              </a:rPr>
                              <m:t>4</m:t>
                            </m:r>
                            <m:r>
                              <a:rPr lang="en-NZ" sz="2000" i="1" dirty="0">
                                <a:solidFill>
                                  <a:srgbClr val="000000"/>
                                </a:solidFill>
                                <a:latin typeface="Cambria Math" panose="02040503050406030204" pitchFamily="18" charset="0"/>
                                <a:cs typeface="Times New Roman" panose="02020603050405020304" pitchFamily="18" charset="0"/>
                              </a:rPr>
                              <m:t>𝑥</m:t>
                            </m:r>
                          </m:sup>
                        </m:sSup>
                      </m:num>
                      <m:den>
                        <m:r>
                          <a:rPr lang="en-NZ" sz="2000" i="1" dirty="0">
                            <a:solidFill>
                              <a:srgbClr val="000000"/>
                            </a:solidFill>
                            <a:latin typeface="Cambria Math" panose="02040503050406030204" pitchFamily="18" charset="0"/>
                            <a:cs typeface="Times New Roman" panose="02020603050405020304" pitchFamily="18" charset="0"/>
                          </a:rPr>
                          <m:t>𝑥</m:t>
                        </m:r>
                        <m:r>
                          <a:rPr lang="en-NZ" sz="2000" i="1" dirty="0">
                            <a:solidFill>
                              <a:srgbClr val="000000"/>
                            </a:solidFill>
                            <a:latin typeface="Cambria Math" panose="02040503050406030204" pitchFamily="18" charset="0"/>
                            <a:cs typeface="Times New Roman" panose="02020603050405020304" pitchFamily="18" charset="0"/>
                          </a:rPr>
                          <m:t>!</m:t>
                        </m:r>
                      </m:den>
                    </m:f>
                    <m:r>
                      <a:rPr lang="en-NZ" sz="2000" i="1" dirty="0">
                        <a:solidFill>
                          <a:srgbClr val="000000"/>
                        </a:solidFill>
                        <a:latin typeface="Cambria Math" panose="02040503050406030204" pitchFamily="18" charset="0"/>
                        <a:cs typeface="Times New Roman" panose="02020603050405020304" pitchFamily="18" charset="0"/>
                      </a:rPr>
                      <m:t>=</m:t>
                    </m:r>
                    <m:f>
                      <m:fPr>
                        <m:ctrlPr>
                          <a:rPr lang="en-US" sz="2000" i="1" dirty="0">
                            <a:solidFill>
                              <a:srgbClr val="000000"/>
                            </a:solidFill>
                            <a:latin typeface="Cambria Math" panose="02040503050406030204" pitchFamily="18" charset="0"/>
                            <a:cs typeface="Times New Roman" panose="02020603050405020304" pitchFamily="18" charset="0"/>
                          </a:rPr>
                        </m:ctrlPr>
                      </m:fPr>
                      <m:num>
                        <m:r>
                          <a:rPr lang="en-NZ" sz="2000" i="1" dirty="0">
                            <a:solidFill>
                              <a:srgbClr val="000000"/>
                            </a:solidFill>
                            <a:latin typeface="Cambria Math" panose="02040503050406030204" pitchFamily="18" charset="0"/>
                            <a:cs typeface="Times New Roman" panose="02020603050405020304" pitchFamily="18" charset="0"/>
                          </a:rPr>
                          <m:t>4</m:t>
                        </m:r>
                        <m:sSup>
                          <m:sSupPr>
                            <m:ctrlPr>
                              <a:rPr lang="en-NZ" sz="2000" i="1" dirty="0">
                                <a:solidFill>
                                  <a:srgbClr val="000000"/>
                                </a:solidFill>
                                <a:latin typeface="Cambria Math" panose="02040503050406030204" pitchFamily="18" charset="0"/>
                                <a:cs typeface="Times New Roman" panose="02020603050405020304" pitchFamily="18" charset="0"/>
                              </a:rPr>
                            </m:ctrlPr>
                          </m:sSupPr>
                          <m:e>
                            <m:r>
                              <a:rPr lang="en-NZ" sz="2000" i="1" dirty="0">
                                <a:solidFill>
                                  <a:srgbClr val="000000"/>
                                </a:solidFill>
                                <a:latin typeface="Cambria Math" panose="02040503050406030204" pitchFamily="18" charset="0"/>
                                <a:cs typeface="Times New Roman" panose="02020603050405020304" pitchFamily="18" charset="0"/>
                              </a:rPr>
                              <m:t>𝑒</m:t>
                            </m:r>
                          </m:e>
                          <m:sup>
                            <m:r>
                              <a:rPr lang="en-NZ" sz="2000" i="1" dirty="0">
                                <a:solidFill>
                                  <a:srgbClr val="000000"/>
                                </a:solidFill>
                                <a:latin typeface="Cambria Math" panose="02040503050406030204" pitchFamily="18" charset="0"/>
                                <a:cs typeface="Times New Roman" panose="02020603050405020304" pitchFamily="18" charset="0"/>
                              </a:rPr>
                              <m:t>4∗5</m:t>
                            </m:r>
                          </m:sup>
                        </m:sSup>
                      </m:num>
                      <m:den>
                        <m:r>
                          <a:rPr lang="en-NZ" sz="2000" i="1" dirty="0">
                            <a:solidFill>
                              <a:srgbClr val="000000"/>
                            </a:solidFill>
                            <a:latin typeface="Cambria Math" panose="02040503050406030204" pitchFamily="18" charset="0"/>
                            <a:cs typeface="Times New Roman" panose="02020603050405020304" pitchFamily="18" charset="0"/>
                          </a:rPr>
                          <m:t>5!</m:t>
                        </m:r>
                      </m:den>
                    </m:f>
                    <m:r>
                      <a:rPr lang="en-US" sz="2000" i="1" dirty="0">
                        <a:solidFill>
                          <a:srgbClr val="000000"/>
                        </a:solidFill>
                        <a:latin typeface="Cambria Math" panose="02040503050406030204" pitchFamily="18" charset="0"/>
                        <a:cs typeface="Times New Roman" panose="02020603050405020304" pitchFamily="18" charset="0"/>
                      </a:rPr>
                      <m:t>≈ 0.1563</m:t>
                    </m:r>
                  </m:oMath>
                </a14:m>
                <a:r>
                  <a:rPr lang="en-US" sz="2000" dirty="0">
                    <a:solidFill>
                      <a:srgbClr val="000000"/>
                    </a:solidFill>
                    <a:latin typeface="Times New Roman" panose="02020603050405020304" pitchFamily="18" charset="0"/>
                    <a:cs typeface="Times New Roman" panose="02020603050405020304" pitchFamily="18" charset="0"/>
                  </a:rPr>
                  <a:t>. </a:t>
                </a:r>
              </a:p>
              <a:p>
                <a:pPr marL="0" indent="0" algn="ctr"/>
                <a:endParaRPr lang="en-US" sz="2000" dirty="0">
                  <a:solidFill>
                    <a:srgbClr val="000000"/>
                  </a:solidFill>
                  <a:latin typeface="Times New Roman" panose="02020603050405020304" pitchFamily="18" charset="0"/>
                  <a:cs typeface="Times New Roman" panose="02020603050405020304" pitchFamily="18" charset="0"/>
                </a:endParaRPr>
              </a:p>
              <a:p>
                <a:pPr algn="just">
                  <a:buFont typeface="+mj-lt"/>
                  <a:buAutoNum type="alphaLcParenR" startAt="4"/>
                </a:pPr>
                <a:r>
                  <a:rPr lang="en-US" sz="2000" dirty="0">
                    <a:solidFill>
                      <a:srgbClr val="000000"/>
                    </a:solidFill>
                    <a:latin typeface="Times New Roman" panose="02020603050405020304" pitchFamily="18" charset="0"/>
                    <a:cs typeface="Times New Roman" panose="02020603050405020304" pitchFamily="18" charset="0"/>
                  </a:rPr>
                  <a:t>Keep in mind that </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must be a whole number, so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&lt; 5)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4).To compute this, we could take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0)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1)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2)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3)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4). By using calculator, we see that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X</a:t>
                </a:r>
                <a:r>
                  <a:rPr lang="en-US" sz="2000" dirty="0">
                    <a:solidFill>
                      <a:srgbClr val="000000"/>
                    </a:solidFill>
                    <a:latin typeface="Times New Roman" panose="02020603050405020304" pitchFamily="18" charset="0"/>
                    <a:cs typeface="Times New Roman" panose="02020603050405020304" pitchFamily="18" charset="0"/>
                  </a:rPr>
                  <a:t> ≤ 4) = 0.6288.</a:t>
                </a:r>
              </a:p>
              <a:p>
                <a:pPr algn="just">
                  <a:buFont typeface="+mj-lt"/>
                  <a:buAutoNum type="alphaLcParenR" startAt="4"/>
                </a:pPr>
                <a:endParaRPr lang="en-US" sz="2000" dirty="0">
                  <a:solidFill>
                    <a:srgbClr val="000000"/>
                  </a:solidFill>
                  <a:latin typeface="Times New Roman" panose="02020603050405020304" pitchFamily="18" charset="0"/>
                  <a:cs typeface="Times New Roman" panose="02020603050405020304" pitchFamily="18" charset="0"/>
                </a:endParaRPr>
              </a:p>
              <a:p>
                <a:pPr algn="just">
                  <a:buFont typeface="+mj-lt"/>
                  <a:buAutoNum type="alphaLcParenR" startAt="4"/>
                </a:pPr>
                <a:r>
                  <a:rPr lang="en-US" sz="2000" dirty="0">
                    <a:solidFill>
                      <a:srgbClr val="000000"/>
                    </a:solidFill>
                    <a:latin typeface="Times New Roman" panose="02020603050405020304" pitchFamily="18" charset="0"/>
                    <a:cs typeface="Times New Roman" panose="02020603050405020304" pitchFamily="18" charset="0"/>
                  </a:rPr>
                  <a:t>Let </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 the number of calls that occur during an eight-minute period. Since there is an average of four calls per minute, there is an average of (8)(4) = 32 calls during each eight-minute period. Hence, </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 </a:t>
                </a:r>
                <a:r>
                  <a:rPr lang="en-US" sz="2000" i="1" dirty="0">
                    <a:solidFill>
                      <a:srgbClr val="000000"/>
                    </a:solidFill>
                    <a:latin typeface="Times New Roman" panose="02020603050405020304" pitchFamily="18" charset="0"/>
                    <a:cs typeface="Times New Roman" panose="02020603050405020304" pitchFamily="18" charset="0"/>
                  </a:rPr>
                  <a:t>Poisson</a:t>
                </a:r>
                <a:r>
                  <a:rPr lang="en-US" sz="2000" dirty="0">
                    <a:solidFill>
                      <a:srgbClr val="000000"/>
                    </a:solidFill>
                    <a:latin typeface="Times New Roman" panose="02020603050405020304" pitchFamily="18" charset="0"/>
                    <a:cs typeface="Times New Roman" panose="02020603050405020304" pitchFamily="18" charset="0"/>
                  </a:rPr>
                  <a:t>(32). Therefore,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&gt; 40) = 1 – </a:t>
                </a:r>
                <a:r>
                  <a:rPr lang="en-US" sz="2000" i="1" dirty="0">
                    <a:solidFill>
                      <a:srgbClr val="000000"/>
                    </a:solidFill>
                    <a:latin typeface="Times New Roman" panose="02020603050405020304" pitchFamily="18" charset="0"/>
                    <a:cs typeface="Times New Roman" panose="02020603050405020304" pitchFamily="18" charset="0"/>
                  </a:rPr>
                  <a:t>P</a:t>
                </a:r>
                <a:r>
                  <a:rPr lang="en-US" sz="2000" dirty="0">
                    <a:solidFill>
                      <a:srgbClr val="000000"/>
                    </a:solidFill>
                    <a:latin typeface="Times New Roman" panose="02020603050405020304" pitchFamily="18" charset="0"/>
                    <a:cs typeface="Times New Roman" panose="02020603050405020304" pitchFamily="18" charset="0"/>
                  </a:rPr>
                  <a:t> (</a:t>
                </a:r>
                <a:r>
                  <a:rPr lang="en-US" sz="2000" i="1" dirty="0">
                    <a:solidFill>
                      <a:srgbClr val="000000"/>
                    </a:solidFill>
                    <a:latin typeface="Times New Roman" panose="02020603050405020304" pitchFamily="18" charset="0"/>
                    <a:cs typeface="Times New Roman" panose="02020603050405020304" pitchFamily="18" charset="0"/>
                  </a:rPr>
                  <a:t>Y</a:t>
                </a:r>
                <a:r>
                  <a:rPr lang="en-US" sz="2000" dirty="0">
                    <a:solidFill>
                      <a:srgbClr val="000000"/>
                    </a:solidFill>
                    <a:latin typeface="Times New Roman" panose="02020603050405020304" pitchFamily="18" charset="0"/>
                    <a:cs typeface="Times New Roman" panose="02020603050405020304" pitchFamily="18" charset="0"/>
                  </a:rPr>
                  <a:t> ≤ 40) = 1 – 0.9294 = 0.0707.</a:t>
                </a:r>
              </a:p>
              <a:p>
                <a:pPr algn="just">
                  <a:buFont typeface="+mj-lt"/>
                  <a:buAutoNum type="alphaLcParenR" startAt="4"/>
                </a:pPr>
                <a:endParaRPr lang="en-US" sz="20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 name="Text Box 5">
                <a:extLst>
                  <a:ext uri="{FF2B5EF4-FFF2-40B4-BE49-F238E27FC236}">
                    <a16:creationId xmlns:a16="http://schemas.microsoft.com/office/drawing/2014/main" id="{5251026C-52DD-44DA-B7F1-D76161A4B9AD}"/>
                  </a:ext>
                </a:extLst>
              </p:cNvPr>
              <p:cNvSpPr txBox="1">
                <a:spLocks noRot="1" noChangeAspect="1" noMove="1" noResize="1" noEditPoints="1" noAdjustHandles="1" noChangeArrowheads="1" noChangeShapeType="1" noTextEdit="1"/>
              </p:cNvSpPr>
              <p:nvPr/>
            </p:nvSpPr>
            <p:spPr bwMode="auto">
              <a:xfrm>
                <a:off x="609600" y="1524000"/>
                <a:ext cx="8229600" cy="5192768"/>
              </a:xfrm>
              <a:prstGeom prst="rect">
                <a:avLst/>
              </a:prstGeom>
              <a:blipFill>
                <a:blip r:embed="rId2"/>
                <a:stretch>
                  <a:fillRect l="-593" t="-587" r="-741"/>
                </a:stretch>
              </a:blipFill>
              <a:ln>
                <a:noFill/>
              </a:ln>
              <a:effectLst/>
            </p:spPr>
            <p:txBody>
              <a:bodyPr/>
              <a:lstStyle/>
              <a:p>
                <a:r>
                  <a:rPr lang="en-NZ">
                    <a:noFill/>
                  </a:rPr>
                  <a:t> </a:t>
                </a:r>
              </a:p>
            </p:txBody>
          </p:sp>
        </mc:Fallback>
      </mc:AlternateContent>
      <p:sp>
        <p:nvSpPr>
          <p:cNvPr id="3" name="Date Placeholder 2">
            <a:extLst>
              <a:ext uri="{FF2B5EF4-FFF2-40B4-BE49-F238E27FC236}">
                <a16:creationId xmlns:a16="http://schemas.microsoft.com/office/drawing/2014/main" id="{9D47B95D-C4D2-4ABB-B4A2-876B8C3897B3}"/>
              </a:ext>
            </a:extLst>
          </p:cNvPr>
          <p:cNvSpPr>
            <a:spLocks noGrp="1"/>
          </p:cNvSpPr>
          <p:nvPr>
            <p:ph type="dt" sz="half" idx="10"/>
          </p:nvPr>
        </p:nvSpPr>
        <p:spPr/>
        <p:txBody>
          <a:bodyPr/>
          <a:lstStyle/>
          <a:p>
            <a:pPr>
              <a:defRPr/>
            </a:pPr>
            <a:fld id="{B6CFB231-E9E5-4213-B53A-9DD89D1E79CF}" type="datetime5">
              <a:rPr lang="en-US" smtClean="0"/>
              <a:t>9-Apr-23</a:t>
            </a:fld>
            <a:endParaRPr lang="en-US"/>
          </a:p>
        </p:txBody>
      </p:sp>
      <p:sp>
        <p:nvSpPr>
          <p:cNvPr id="6" name="Footer Placeholder 5">
            <a:extLst>
              <a:ext uri="{FF2B5EF4-FFF2-40B4-BE49-F238E27FC236}">
                <a16:creationId xmlns:a16="http://schemas.microsoft.com/office/drawing/2014/main" id="{79C56E8F-170A-488D-87B2-CC6463EA35C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C771566F-12D4-42F6-9F80-58ECE3B9296E}"/>
              </a:ext>
            </a:extLst>
          </p:cNvPr>
          <p:cNvSpPr>
            <a:spLocks noGrp="1"/>
          </p:cNvSpPr>
          <p:nvPr>
            <p:ph type="sldNum" sz="quarter" idx="12"/>
          </p:nvPr>
        </p:nvSpPr>
        <p:spPr/>
        <p:txBody>
          <a:bodyPr/>
          <a:lstStyle/>
          <a:p>
            <a:fld id="{906F6DFE-AA00-4BFD-9D61-CA29BB78DE22}" type="slidenum">
              <a:rPr lang="en-US" altLang="en-US" smtClean="0"/>
              <a:pPr/>
              <a:t>13</a:t>
            </a:fld>
            <a:endParaRPr lang="en-US" altLang="en-US"/>
          </a:p>
        </p:txBody>
      </p:sp>
    </p:spTree>
    <p:extLst>
      <p:ext uri="{BB962C8B-B14F-4D97-AF65-F5344CB8AC3E}">
        <p14:creationId xmlns:p14="http://schemas.microsoft.com/office/powerpoint/2010/main" val="1734238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Exercises:</a:t>
            </a:r>
            <a:endParaRPr lang="en-GB" dirty="0"/>
          </a:p>
        </p:txBody>
      </p:sp>
      <p:sp>
        <p:nvSpPr>
          <p:cNvPr id="3" name="Content Placeholder 2"/>
          <p:cNvSpPr>
            <a:spLocks noGrp="1"/>
          </p:cNvSpPr>
          <p:nvPr>
            <p:ph idx="1"/>
          </p:nvPr>
        </p:nvSpPr>
        <p:spPr>
          <a:xfrm>
            <a:off x="609600" y="1524000"/>
            <a:ext cx="8229600" cy="3657600"/>
          </a:xfrm>
        </p:spPr>
        <p:txBody>
          <a:bodyPr/>
          <a:lstStyle/>
          <a:p>
            <a:pPr marL="0" indent="0">
              <a:buNone/>
            </a:pPr>
            <a:r>
              <a:rPr lang="en-GB" sz="3200" dirty="0">
                <a:latin typeface="Times New Roman" pitchFamily="18" charset="0"/>
                <a:cs typeface="Times New Roman" pitchFamily="18" charset="0"/>
              </a:rPr>
              <a:t>In your course tutorial exercises, </a:t>
            </a:r>
          </a:p>
          <a:p>
            <a:pPr lvl="1">
              <a:buClrTx/>
              <a:buFont typeface="Arial" panose="020B0604020202020204" pitchFamily="34" charset="0"/>
              <a:buChar char="•"/>
            </a:pPr>
            <a:r>
              <a:rPr lang="en-GB" dirty="0">
                <a:latin typeface="Times New Roman" pitchFamily="18" charset="0"/>
                <a:cs typeface="Times New Roman" pitchFamily="18" charset="0"/>
              </a:rPr>
              <a:t>Question no. 14</a:t>
            </a:r>
          </a:p>
          <a:p>
            <a:pPr lvl="1">
              <a:buClrTx/>
              <a:buFont typeface="Arial" panose="020B0604020202020204" pitchFamily="34" charset="0"/>
              <a:buChar char="•"/>
            </a:pPr>
            <a:r>
              <a:rPr lang="en-GB" dirty="0">
                <a:latin typeface="Times New Roman" pitchFamily="18" charset="0"/>
                <a:cs typeface="Times New Roman" pitchFamily="18" charset="0"/>
              </a:rPr>
              <a:t>Question no. 15</a:t>
            </a:r>
          </a:p>
          <a:p>
            <a:pPr lvl="1">
              <a:buClrTx/>
              <a:buFont typeface="Arial" panose="020B0604020202020204" pitchFamily="34" charset="0"/>
              <a:buChar char="•"/>
            </a:pPr>
            <a:r>
              <a:rPr lang="en-GB" dirty="0">
                <a:latin typeface="Times New Roman" pitchFamily="18" charset="0"/>
                <a:cs typeface="Times New Roman" pitchFamily="18" charset="0"/>
              </a:rPr>
              <a:t>Question no. 16</a:t>
            </a:r>
          </a:p>
        </p:txBody>
      </p:sp>
      <p:sp>
        <p:nvSpPr>
          <p:cNvPr id="4" name="Date Placeholder 3">
            <a:extLst>
              <a:ext uri="{FF2B5EF4-FFF2-40B4-BE49-F238E27FC236}">
                <a16:creationId xmlns:a16="http://schemas.microsoft.com/office/drawing/2014/main" id="{2FD9661B-8311-48E5-9963-F9C5F2971C88}"/>
              </a:ext>
            </a:extLst>
          </p:cNvPr>
          <p:cNvSpPr>
            <a:spLocks noGrp="1"/>
          </p:cNvSpPr>
          <p:nvPr>
            <p:ph type="dt" sz="half" idx="10"/>
          </p:nvPr>
        </p:nvSpPr>
        <p:spPr/>
        <p:txBody>
          <a:bodyPr/>
          <a:lstStyle/>
          <a:p>
            <a:pPr>
              <a:defRPr/>
            </a:pPr>
            <a:fld id="{BD815728-AA39-4B37-8C66-826D857CEF44}" type="datetime5">
              <a:rPr lang="en-US" smtClean="0"/>
              <a:t>9-Apr-23</a:t>
            </a:fld>
            <a:endParaRPr lang="en-US"/>
          </a:p>
        </p:txBody>
      </p:sp>
      <p:sp>
        <p:nvSpPr>
          <p:cNvPr id="5" name="Footer Placeholder 4">
            <a:extLst>
              <a:ext uri="{FF2B5EF4-FFF2-40B4-BE49-F238E27FC236}">
                <a16:creationId xmlns:a16="http://schemas.microsoft.com/office/drawing/2014/main" id="{40BC2523-7F5C-4AC8-8C71-498469C1B9C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A5F5D363-DFAE-4005-A79A-0C3B7FFD375D}"/>
              </a:ext>
            </a:extLst>
          </p:cNvPr>
          <p:cNvSpPr>
            <a:spLocks noGrp="1"/>
          </p:cNvSpPr>
          <p:nvPr>
            <p:ph type="sldNum" sz="quarter" idx="12"/>
          </p:nvPr>
        </p:nvSpPr>
        <p:spPr/>
        <p:txBody>
          <a:bodyPr/>
          <a:lstStyle/>
          <a:p>
            <a:fld id="{906F6DFE-AA00-4BFD-9D61-CA29BB78DE22}" type="slidenum">
              <a:rPr lang="en-US" altLang="en-US" smtClean="0"/>
              <a:pPr/>
              <a:t>14</a:t>
            </a:fld>
            <a:endParaRPr lang="en-US" altLang="en-US"/>
          </a:p>
        </p:txBody>
      </p:sp>
    </p:spTree>
    <p:extLst>
      <p:ext uri="{BB962C8B-B14F-4D97-AF65-F5344CB8AC3E}">
        <p14:creationId xmlns:p14="http://schemas.microsoft.com/office/powerpoint/2010/main" val="4018220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4E941DA-D5ED-4535-929B-F1A0EA5954B4}"/>
              </a:ext>
            </a:extLst>
          </p:cNvPr>
          <p:cNvSpPr>
            <a:spLocks noGrp="1"/>
          </p:cNvSpPr>
          <p:nvPr>
            <p:ph type="dt" sz="half" idx="10"/>
          </p:nvPr>
        </p:nvSpPr>
        <p:spPr/>
        <p:txBody>
          <a:bodyPr/>
          <a:lstStyle/>
          <a:p>
            <a:pPr>
              <a:defRPr/>
            </a:pPr>
            <a:fld id="{F119FFEC-E765-4012-BD14-AD355430DCA7}" type="datetime5">
              <a:rPr lang="en-US" smtClean="0"/>
              <a:t>9-Apr-23</a:t>
            </a:fld>
            <a:endParaRPr lang="en-US"/>
          </a:p>
        </p:txBody>
      </p:sp>
      <p:sp>
        <p:nvSpPr>
          <p:cNvPr id="6" name="Footer Placeholder 5">
            <a:extLst>
              <a:ext uri="{FF2B5EF4-FFF2-40B4-BE49-F238E27FC236}">
                <a16:creationId xmlns:a16="http://schemas.microsoft.com/office/drawing/2014/main" id="{74EA0C9F-29DB-4313-A114-6F87BD2D74B9}"/>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7F334505-E895-47B3-B8FF-C6F174DD347C}"/>
              </a:ext>
            </a:extLst>
          </p:cNvPr>
          <p:cNvSpPr>
            <a:spLocks noGrp="1"/>
          </p:cNvSpPr>
          <p:nvPr>
            <p:ph type="sldNum" sz="quarter" idx="12"/>
          </p:nvPr>
        </p:nvSpPr>
        <p:spPr/>
        <p:txBody>
          <a:bodyPr/>
          <a:lstStyle/>
          <a:p>
            <a:fld id="{906F6DFE-AA00-4BFD-9D61-CA29BB78DE22}" type="slidenum">
              <a:rPr lang="en-US" altLang="en-US" smtClean="0"/>
              <a:pPr/>
              <a:t>15</a:t>
            </a:fld>
            <a:endParaRPr lang="en-US" altLang="en-US"/>
          </a:p>
        </p:txBody>
      </p:sp>
      <p:sp>
        <p:nvSpPr>
          <p:cNvPr id="9" name="Rectangle 3">
            <a:extLst>
              <a:ext uri="{FF2B5EF4-FFF2-40B4-BE49-F238E27FC236}">
                <a16:creationId xmlns:a16="http://schemas.microsoft.com/office/drawing/2014/main" id="{B3A7F47F-74B3-465E-8A91-7B7FD22E86D8}"/>
              </a:ext>
            </a:extLst>
          </p:cNvPr>
          <p:cNvSpPr txBox="1">
            <a:spLocks noChangeArrowheads="1"/>
          </p:cNvSpPr>
          <p:nvPr/>
        </p:nvSpPr>
        <p:spPr bwMode="auto">
          <a:xfrm>
            <a:off x="705643" y="1789113"/>
            <a:ext cx="5006976"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algn="just">
              <a:lnSpc>
                <a:spcPct val="80000"/>
              </a:lnSpc>
              <a:spcBef>
                <a:spcPct val="50000"/>
              </a:spcBef>
              <a:buSzPct val="140000"/>
              <a:buFont typeface="Wingdings" panose="05000000000000000000" pitchFamily="2" charset="2"/>
              <a:buChar char="v"/>
            </a:pPr>
            <a:r>
              <a:rPr lang="en-US" sz="2600" kern="0">
                <a:latin typeface="Times New Roman" panose="02020603050405020304" pitchFamily="18" charset="0"/>
                <a:cs typeface="Times New Roman" panose="02020603050405020304" pitchFamily="18" charset="0"/>
              </a:rPr>
              <a:t> </a:t>
            </a:r>
            <a:r>
              <a:rPr lang="en-US" sz="2600" b="1" kern="0">
                <a:solidFill>
                  <a:schemeClr val="bg1"/>
                </a:solidFill>
                <a:latin typeface="Times New Roman" panose="02020603050405020304" pitchFamily="18" charset="0"/>
                <a:cs typeface="Times New Roman" panose="02020603050405020304" pitchFamily="18" charset="0"/>
              </a:rPr>
              <a:t>‘</a:t>
            </a:r>
            <a:r>
              <a:rPr lang="en-US" sz="2600" kern="0">
                <a:solidFill>
                  <a:schemeClr val="tx2"/>
                </a:solidFill>
                <a:latin typeface="Times New Roman" panose="02020603050405020304" pitchFamily="18" charset="0"/>
                <a:cs typeface="Times New Roman" panose="02020603050405020304" pitchFamily="18" charset="0"/>
              </a:rPr>
              <a:t>Bell-shaped</a:t>
            </a:r>
            <a:r>
              <a:rPr lang="en-US" sz="2600" kern="0">
                <a:solidFill>
                  <a:schemeClr val="bg1"/>
                </a:solidFill>
                <a:latin typeface="Times New Roman" panose="02020603050405020304" pitchFamily="18" charset="0"/>
                <a:cs typeface="Times New Roman" panose="02020603050405020304" pitchFamily="18" charset="0"/>
              </a:rPr>
              <a:t>’</a:t>
            </a:r>
          </a:p>
          <a:p>
            <a:pPr algn="just">
              <a:lnSpc>
                <a:spcPct val="60000"/>
              </a:lnSpc>
              <a:spcBef>
                <a:spcPct val="50000"/>
              </a:spcBef>
              <a:buClr>
                <a:srgbClr val="FF3300"/>
              </a:buClr>
              <a:buFont typeface="Wingdings" panose="05000000000000000000" pitchFamily="2" charset="2"/>
              <a:buChar char="v"/>
            </a:pPr>
            <a:r>
              <a:rPr lang="en-US" sz="2600" kern="0">
                <a:solidFill>
                  <a:srgbClr val="F8F8F8"/>
                </a:solidFill>
                <a:latin typeface="Times New Roman" panose="02020603050405020304" pitchFamily="18" charset="0"/>
                <a:cs typeface="Times New Roman" panose="02020603050405020304" pitchFamily="18" charset="0"/>
              </a:rPr>
              <a:t>  </a:t>
            </a:r>
            <a:r>
              <a:rPr lang="en-US" sz="2600" kern="0">
                <a:solidFill>
                  <a:srgbClr val="FF3300"/>
                </a:solidFill>
                <a:latin typeface="Times New Roman" panose="02020603050405020304" pitchFamily="18" charset="0"/>
                <a:cs typeface="Times New Roman" panose="02020603050405020304" pitchFamily="18" charset="0"/>
              </a:rPr>
              <a:t>Symmetrical</a:t>
            </a:r>
            <a:r>
              <a:rPr lang="en-US" sz="2600" kern="0">
                <a:solidFill>
                  <a:srgbClr val="F8F8F8"/>
                </a:solidFill>
                <a:latin typeface="Times New Roman" panose="02020603050405020304" pitchFamily="18" charset="0"/>
                <a:cs typeface="Times New Roman" panose="02020603050405020304" pitchFamily="18" charset="0"/>
              </a:rPr>
              <a:t>  </a:t>
            </a:r>
            <a:r>
              <a:rPr lang="en-US" sz="2600" kern="0">
                <a:solidFill>
                  <a:srgbClr val="FCD7A6"/>
                </a:solidFill>
                <a:latin typeface="Times New Roman" panose="02020603050405020304" pitchFamily="18" charset="0"/>
                <a:cs typeface="Times New Roman" panose="02020603050405020304" pitchFamily="18" charset="0"/>
              </a:rPr>
              <a:t>  </a:t>
            </a:r>
          </a:p>
          <a:p>
            <a:pPr algn="just">
              <a:lnSpc>
                <a:spcPct val="70000"/>
              </a:lnSpc>
              <a:spcBef>
                <a:spcPct val="50000"/>
              </a:spcBef>
              <a:buClr>
                <a:srgbClr val="339933"/>
              </a:buClr>
              <a:buFont typeface="Wingdings" panose="05000000000000000000" pitchFamily="2" charset="2"/>
              <a:buChar char="v"/>
            </a:pPr>
            <a:r>
              <a:rPr lang="en-US" sz="2600" kern="0">
                <a:solidFill>
                  <a:srgbClr val="FCD7A6"/>
                </a:solidFill>
                <a:latin typeface="Times New Roman" panose="02020603050405020304" pitchFamily="18" charset="0"/>
                <a:cs typeface="Times New Roman" panose="02020603050405020304" pitchFamily="18" charset="0"/>
              </a:rPr>
              <a:t>  </a:t>
            </a:r>
            <a:r>
              <a:rPr lang="en-US" sz="2600" kern="0">
                <a:solidFill>
                  <a:srgbClr val="339933"/>
                </a:solidFill>
                <a:latin typeface="Times New Roman" panose="02020603050405020304" pitchFamily="18" charset="0"/>
                <a:cs typeface="Times New Roman" panose="02020603050405020304" pitchFamily="18" charset="0"/>
              </a:rPr>
              <a:t>Mean, median and mode are equal</a:t>
            </a:r>
            <a:endParaRPr lang="en-US" sz="2600" kern="0">
              <a:latin typeface="Times New Roman" panose="02020603050405020304" pitchFamily="18" charset="0"/>
              <a:cs typeface="Times New Roman" panose="02020603050405020304" pitchFamily="18" charset="0"/>
            </a:endParaRPr>
          </a:p>
          <a:p>
            <a:pPr marL="0" indent="0" algn="just">
              <a:lnSpc>
                <a:spcPct val="80000"/>
              </a:lnSpc>
              <a:spcBef>
                <a:spcPct val="50000"/>
              </a:spcBef>
              <a:buFont typeface="Wingdings" panose="05000000000000000000" pitchFamily="2" charset="2"/>
              <a:buNone/>
            </a:pPr>
            <a:r>
              <a:rPr lang="en-US" sz="2600" kern="0">
                <a:latin typeface="Times New Roman" panose="02020603050405020304" pitchFamily="18" charset="0"/>
                <a:cs typeface="Times New Roman" panose="02020603050405020304" pitchFamily="18" charset="0"/>
              </a:rPr>
              <a:t>Location is determined by the mean, </a:t>
            </a:r>
            <a:r>
              <a:rPr lang="el-GR" sz="2600" kern="0">
                <a:latin typeface="Times New Roman" panose="02020603050405020304" pitchFamily="18" charset="0"/>
                <a:cs typeface="Times New Roman" panose="02020603050405020304" pitchFamily="18" charset="0"/>
                <a:sym typeface="Symbol" pitchFamily="18" charset="2"/>
              </a:rPr>
              <a:t>μ</a:t>
            </a:r>
          </a:p>
          <a:p>
            <a:pPr marL="0" indent="0" algn="just">
              <a:lnSpc>
                <a:spcPct val="80000"/>
              </a:lnSpc>
              <a:spcBef>
                <a:spcPct val="50000"/>
              </a:spcBef>
              <a:buFont typeface="Wingdings" panose="05000000000000000000" pitchFamily="2" charset="2"/>
              <a:buNone/>
            </a:pPr>
            <a:r>
              <a:rPr lang="en-US" sz="2600" kern="0">
                <a:latin typeface="Times New Roman" panose="02020603050405020304" pitchFamily="18" charset="0"/>
                <a:cs typeface="Times New Roman" panose="02020603050405020304" pitchFamily="18" charset="0"/>
              </a:rPr>
              <a:t>Spread is determined by the standard deviation, </a:t>
            </a:r>
            <a:r>
              <a:rPr lang="el-GR" sz="2600" kern="0">
                <a:latin typeface="Times New Roman" panose="02020603050405020304" pitchFamily="18" charset="0"/>
                <a:cs typeface="Times New Roman" panose="02020603050405020304" pitchFamily="18" charset="0"/>
                <a:sym typeface="Symbol" pitchFamily="18" charset="2"/>
              </a:rPr>
              <a:t>σ</a:t>
            </a:r>
            <a:r>
              <a:rPr lang="en-US" sz="2600" kern="0">
                <a:latin typeface="Times New Roman" panose="02020603050405020304" pitchFamily="18" charset="0"/>
                <a:cs typeface="Times New Roman" panose="02020603050405020304" pitchFamily="18" charset="0"/>
              </a:rPr>
              <a:t> </a:t>
            </a:r>
          </a:p>
          <a:p>
            <a:pPr marL="0" indent="0" algn="just">
              <a:lnSpc>
                <a:spcPct val="20000"/>
              </a:lnSpc>
              <a:spcBef>
                <a:spcPct val="50000"/>
              </a:spcBef>
              <a:buFont typeface="Wingdings" panose="05000000000000000000" pitchFamily="2" charset="2"/>
              <a:buNone/>
            </a:pPr>
            <a:endParaRPr lang="en-US" sz="2600" kern="0">
              <a:latin typeface="Times New Roman" panose="02020603050405020304" pitchFamily="18" charset="0"/>
              <a:cs typeface="Times New Roman" panose="02020603050405020304" pitchFamily="18" charset="0"/>
            </a:endParaRPr>
          </a:p>
          <a:p>
            <a:pPr marL="0" indent="0" algn="just">
              <a:lnSpc>
                <a:spcPct val="90000"/>
              </a:lnSpc>
              <a:spcBef>
                <a:spcPct val="50000"/>
              </a:spcBef>
              <a:buFont typeface="Wingdings" panose="05000000000000000000" pitchFamily="2" charset="2"/>
              <a:buNone/>
            </a:pPr>
            <a:r>
              <a:rPr lang="en-US" sz="2600" kern="0">
                <a:latin typeface="Times New Roman" panose="02020603050405020304" pitchFamily="18" charset="0"/>
                <a:cs typeface="Times New Roman" panose="02020603050405020304" pitchFamily="18" charset="0"/>
              </a:rPr>
              <a:t>The random variable has an infinite theoretical range: + </a:t>
            </a:r>
            <a:r>
              <a:rPr lang="en-US" sz="2600" kern="0">
                <a:latin typeface="Times New Roman" panose="02020603050405020304" pitchFamily="18" charset="0"/>
                <a:cs typeface="Times New Roman" panose="02020603050405020304" pitchFamily="18" charset="0"/>
                <a:sym typeface="Symbol" pitchFamily="18" charset="2"/>
              </a:rPr>
              <a:t>  to   </a:t>
            </a:r>
            <a:endParaRPr lang="en-US" sz="2600" kern="0" dirty="0">
              <a:latin typeface="Times New Roman" panose="02020603050405020304" pitchFamily="18" charset="0"/>
              <a:cs typeface="Times New Roman" panose="02020603050405020304" pitchFamily="18" charset="0"/>
              <a:sym typeface="Symbol" pitchFamily="18" charset="2"/>
            </a:endParaRPr>
          </a:p>
        </p:txBody>
      </p:sp>
      <p:sp>
        <p:nvSpPr>
          <p:cNvPr id="10" name="Rectangle 4">
            <a:extLst>
              <a:ext uri="{FF2B5EF4-FFF2-40B4-BE49-F238E27FC236}">
                <a16:creationId xmlns:a16="http://schemas.microsoft.com/office/drawing/2014/main" id="{A0571848-C8FC-4605-B579-C93D0782148B}"/>
              </a:ext>
            </a:extLst>
          </p:cNvPr>
          <p:cNvSpPr>
            <a:spLocks noChangeArrowheads="1"/>
          </p:cNvSpPr>
          <p:nvPr/>
        </p:nvSpPr>
        <p:spPr bwMode="auto">
          <a:xfrm>
            <a:off x="6477000" y="4953000"/>
            <a:ext cx="2362197" cy="1039067"/>
          </a:xfrm>
          <a:prstGeom prst="rect">
            <a:avLst/>
          </a:prstGeom>
          <a:noFill/>
          <a:ln w="12700">
            <a:noFill/>
            <a:miter lim="800000"/>
            <a:headEnd/>
            <a:tailEnd/>
          </a:ln>
        </p:spPr>
        <p:txBody>
          <a:bodyPr wrap="square" lIns="90488" tIns="44450" rIns="90488" bIns="44450">
            <a:spAutoFit/>
          </a:bodyPr>
          <a:lstStyle/>
          <a:p>
            <a:pPr eaLnBrk="0" hangingPunct="0">
              <a:lnSpc>
                <a:spcPct val="50000"/>
              </a:lnSpc>
              <a:spcBef>
                <a:spcPct val="50000"/>
              </a:spcBef>
            </a:pPr>
            <a:r>
              <a:rPr lang="en-US" sz="2400" b="1" dirty="0">
                <a:solidFill>
                  <a:srgbClr val="C00000"/>
                </a:solidFill>
                <a:latin typeface="Times New Roman" panose="02020603050405020304" pitchFamily="18" charset="0"/>
                <a:cs typeface="Times New Roman" panose="02020603050405020304" pitchFamily="18" charset="0"/>
              </a:rPr>
              <a:t>   Mean </a:t>
            </a:r>
          </a:p>
          <a:p>
            <a:pPr eaLnBrk="0" hangingPunct="0">
              <a:lnSpc>
                <a:spcPct val="50000"/>
              </a:lnSpc>
              <a:spcBef>
                <a:spcPct val="50000"/>
              </a:spcBef>
            </a:pPr>
            <a:r>
              <a:rPr lang="en-US" sz="2400" b="1" dirty="0">
                <a:solidFill>
                  <a:srgbClr val="C00000"/>
                </a:solidFill>
                <a:latin typeface="Times New Roman" panose="02020603050405020304" pitchFamily="18" charset="0"/>
                <a:cs typeface="Times New Roman" panose="02020603050405020304" pitchFamily="18" charset="0"/>
              </a:rPr>
              <a:t>= Median </a:t>
            </a:r>
          </a:p>
          <a:p>
            <a:pPr eaLnBrk="0" hangingPunct="0">
              <a:lnSpc>
                <a:spcPct val="50000"/>
              </a:lnSpc>
              <a:spcBef>
                <a:spcPct val="50000"/>
              </a:spcBef>
            </a:pPr>
            <a:r>
              <a:rPr lang="en-US" sz="2400" b="1" dirty="0">
                <a:solidFill>
                  <a:srgbClr val="C00000"/>
                </a:solidFill>
                <a:latin typeface="Times New Roman" panose="02020603050405020304" pitchFamily="18" charset="0"/>
                <a:cs typeface="Times New Roman" panose="02020603050405020304" pitchFamily="18" charset="0"/>
              </a:rPr>
              <a:t>= Mode</a:t>
            </a:r>
          </a:p>
        </p:txBody>
      </p:sp>
      <p:sp>
        <p:nvSpPr>
          <p:cNvPr id="11" name="Line 5">
            <a:extLst>
              <a:ext uri="{FF2B5EF4-FFF2-40B4-BE49-F238E27FC236}">
                <a16:creationId xmlns:a16="http://schemas.microsoft.com/office/drawing/2014/main" id="{15EED1D3-B0B6-4CEA-BEBD-3A07FA9D9D6F}"/>
              </a:ext>
            </a:extLst>
          </p:cNvPr>
          <p:cNvSpPr>
            <a:spLocks noChangeShapeType="1"/>
          </p:cNvSpPr>
          <p:nvPr/>
        </p:nvSpPr>
        <p:spPr bwMode="auto">
          <a:xfrm>
            <a:off x="7162800" y="4572000"/>
            <a:ext cx="0" cy="350838"/>
          </a:xfrm>
          <a:prstGeom prst="line">
            <a:avLst/>
          </a:prstGeom>
          <a:ln>
            <a:headEnd type="triangle" w="med" len="med"/>
            <a:tailEnd/>
          </a:ln>
        </p:spPr>
        <p:style>
          <a:lnRef idx="1">
            <a:schemeClr val="accent4"/>
          </a:lnRef>
          <a:fillRef idx="0">
            <a:schemeClr val="accent4"/>
          </a:fillRef>
          <a:effectRef idx="0">
            <a:schemeClr val="accent4"/>
          </a:effectRef>
          <a:fontRef idx="minor">
            <a:schemeClr val="tx1"/>
          </a:fontRef>
        </p:style>
        <p:txBody>
          <a:bodyPr/>
          <a:lstStyle/>
          <a:p>
            <a:endParaRPr lang="en-NZ" dirty="0"/>
          </a:p>
        </p:txBody>
      </p:sp>
      <p:sp>
        <p:nvSpPr>
          <p:cNvPr id="12" name="Freeform 6">
            <a:extLst>
              <a:ext uri="{FF2B5EF4-FFF2-40B4-BE49-F238E27FC236}">
                <a16:creationId xmlns:a16="http://schemas.microsoft.com/office/drawing/2014/main" id="{A2153241-151D-4ABD-A5C2-A7592BD9A25C}"/>
              </a:ext>
            </a:extLst>
          </p:cNvPr>
          <p:cNvSpPr>
            <a:spLocks/>
          </p:cNvSpPr>
          <p:nvPr/>
        </p:nvSpPr>
        <p:spPr bwMode="auto">
          <a:xfrm>
            <a:off x="7162800" y="2895600"/>
            <a:ext cx="1430338" cy="1144588"/>
          </a:xfrm>
          <a:custGeom>
            <a:avLst/>
            <a:gdLst>
              <a:gd name="T0" fmla="*/ 2147483647 w 901"/>
              <a:gd name="T1" fmla="*/ 1814513472 h 721"/>
              <a:gd name="T2" fmla="*/ 2028727528 w 901"/>
              <a:gd name="T3" fmla="*/ 1794352220 h 721"/>
              <a:gd name="T4" fmla="*/ 1910279381 w 901"/>
              <a:gd name="T5" fmla="*/ 1774190968 h 721"/>
              <a:gd name="T6" fmla="*/ 1791832822 w 901"/>
              <a:gd name="T7" fmla="*/ 1741429727 h 721"/>
              <a:gd name="T8" fmla="*/ 1670865313 w 901"/>
              <a:gd name="T9" fmla="*/ 1701107223 h 721"/>
              <a:gd name="T10" fmla="*/ 1549897406 w 901"/>
              <a:gd name="T11" fmla="*/ 1645663384 h 721"/>
              <a:gd name="T12" fmla="*/ 1431449259 w 901"/>
              <a:gd name="T13" fmla="*/ 1570058689 h 721"/>
              <a:gd name="T14" fmla="*/ 1192035191 w 901"/>
              <a:gd name="T15" fmla="*/ 1360884906 h 721"/>
              <a:gd name="T16" fmla="*/ 952619534 w 901"/>
              <a:gd name="T17" fmla="*/ 1063506439 h 721"/>
              <a:gd name="T18" fmla="*/ 715724630 w 901"/>
              <a:gd name="T19" fmla="*/ 708164968 h 721"/>
              <a:gd name="T20" fmla="*/ 594757120 w 901"/>
              <a:gd name="T21" fmla="*/ 526713700 h 721"/>
              <a:gd name="T22" fmla="*/ 476310561 w 901"/>
              <a:gd name="T23" fmla="*/ 357862322 h 721"/>
              <a:gd name="T24" fmla="*/ 357862315 w 901"/>
              <a:gd name="T25" fmla="*/ 209173882 h 721"/>
              <a:gd name="T26" fmla="*/ 236894805 w 901"/>
              <a:gd name="T27" fmla="*/ 95765972 h 721"/>
              <a:gd name="T28" fmla="*/ 118448196 w 901"/>
              <a:gd name="T29" fmla="*/ 22682208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NZ"/>
          </a:p>
        </p:txBody>
      </p:sp>
      <p:sp>
        <p:nvSpPr>
          <p:cNvPr id="13" name="Freeform 7">
            <a:extLst>
              <a:ext uri="{FF2B5EF4-FFF2-40B4-BE49-F238E27FC236}">
                <a16:creationId xmlns:a16="http://schemas.microsoft.com/office/drawing/2014/main" id="{8A276CD6-6D31-4B96-9EAA-AE018C143C8E}"/>
              </a:ext>
            </a:extLst>
          </p:cNvPr>
          <p:cNvSpPr>
            <a:spLocks/>
          </p:cNvSpPr>
          <p:nvPr/>
        </p:nvSpPr>
        <p:spPr bwMode="auto">
          <a:xfrm>
            <a:off x="5715000" y="2895600"/>
            <a:ext cx="1430338" cy="1144588"/>
          </a:xfrm>
          <a:custGeom>
            <a:avLst/>
            <a:gdLst>
              <a:gd name="T0" fmla="*/ 0 w 901"/>
              <a:gd name="T1" fmla="*/ 1814513472 h 721"/>
              <a:gd name="T2" fmla="*/ 239415756 w 901"/>
              <a:gd name="T3" fmla="*/ 1794352220 h 721"/>
              <a:gd name="T4" fmla="*/ 357862315 w 901"/>
              <a:gd name="T5" fmla="*/ 1774190968 h 721"/>
              <a:gd name="T6" fmla="*/ 476310561 w 901"/>
              <a:gd name="T7" fmla="*/ 1741429727 h 721"/>
              <a:gd name="T8" fmla="*/ 597278070 w 901"/>
              <a:gd name="T9" fmla="*/ 1701107223 h 721"/>
              <a:gd name="T10" fmla="*/ 715724630 w 901"/>
              <a:gd name="T11" fmla="*/ 1645663384 h 721"/>
              <a:gd name="T12" fmla="*/ 834172975 w 901"/>
              <a:gd name="T13" fmla="*/ 1570058689 h 721"/>
              <a:gd name="T14" fmla="*/ 1073587044 w 901"/>
              <a:gd name="T15" fmla="*/ 1360884906 h 721"/>
              <a:gd name="T16" fmla="*/ 1313002700 w 901"/>
              <a:gd name="T17" fmla="*/ 1063506439 h 721"/>
              <a:gd name="T18" fmla="*/ 1552416769 w 901"/>
              <a:gd name="T19" fmla="*/ 708164968 h 721"/>
              <a:gd name="T20" fmla="*/ 1670865313 w 901"/>
              <a:gd name="T21" fmla="*/ 526713700 h 721"/>
              <a:gd name="T22" fmla="*/ 1789311872 w 901"/>
              <a:gd name="T23" fmla="*/ 357862322 h 721"/>
              <a:gd name="T24" fmla="*/ 1907760019 w 901"/>
              <a:gd name="T25" fmla="*/ 209173882 h 721"/>
              <a:gd name="T26" fmla="*/ 2028727528 w 901"/>
              <a:gd name="T27" fmla="*/ 95765972 h 721"/>
              <a:gd name="T28" fmla="*/ 2147174088 w 901"/>
              <a:gd name="T29" fmla="*/ 22682208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NZ"/>
          </a:p>
        </p:txBody>
      </p:sp>
      <p:sp>
        <p:nvSpPr>
          <p:cNvPr id="14" name="Line 8">
            <a:extLst>
              <a:ext uri="{FF2B5EF4-FFF2-40B4-BE49-F238E27FC236}">
                <a16:creationId xmlns:a16="http://schemas.microsoft.com/office/drawing/2014/main" id="{74BC8B68-C1BC-4797-80DF-13C47157B459}"/>
              </a:ext>
            </a:extLst>
          </p:cNvPr>
          <p:cNvSpPr>
            <a:spLocks noChangeShapeType="1"/>
          </p:cNvSpPr>
          <p:nvPr/>
        </p:nvSpPr>
        <p:spPr bwMode="auto">
          <a:xfrm>
            <a:off x="7162800" y="2895600"/>
            <a:ext cx="0" cy="1219200"/>
          </a:xfrm>
          <a:prstGeom prst="line">
            <a:avLst/>
          </a:prstGeom>
          <a:noFill/>
          <a:ln w="12700">
            <a:solidFill>
              <a:srgbClr val="008000"/>
            </a:solidFill>
            <a:round/>
            <a:headEnd/>
            <a:tailEnd/>
          </a:ln>
        </p:spPr>
        <p:txBody>
          <a:bodyPr/>
          <a:lstStyle/>
          <a:p>
            <a:endParaRPr lang="en-NZ"/>
          </a:p>
        </p:txBody>
      </p:sp>
      <p:sp>
        <p:nvSpPr>
          <p:cNvPr id="15" name="Line 10">
            <a:extLst>
              <a:ext uri="{FF2B5EF4-FFF2-40B4-BE49-F238E27FC236}">
                <a16:creationId xmlns:a16="http://schemas.microsoft.com/office/drawing/2014/main" id="{A492C8B1-3B3F-43CB-B937-E53FE2830FED}"/>
              </a:ext>
            </a:extLst>
          </p:cNvPr>
          <p:cNvSpPr>
            <a:spLocks noChangeShapeType="1"/>
          </p:cNvSpPr>
          <p:nvPr/>
        </p:nvSpPr>
        <p:spPr bwMode="auto">
          <a:xfrm>
            <a:off x="5708650" y="2811463"/>
            <a:ext cx="1588" cy="0"/>
          </a:xfrm>
          <a:prstGeom prst="line">
            <a:avLst/>
          </a:prstGeom>
          <a:noFill/>
          <a:ln w="12700">
            <a:solidFill>
              <a:srgbClr val="CDCDCD"/>
            </a:solidFill>
            <a:round/>
            <a:headEnd/>
            <a:tailEnd/>
          </a:ln>
        </p:spPr>
        <p:txBody>
          <a:bodyPr/>
          <a:lstStyle/>
          <a:p>
            <a:endParaRPr lang="en-NZ"/>
          </a:p>
        </p:txBody>
      </p:sp>
      <p:sp>
        <p:nvSpPr>
          <p:cNvPr id="16" name="Line 11">
            <a:extLst>
              <a:ext uri="{FF2B5EF4-FFF2-40B4-BE49-F238E27FC236}">
                <a16:creationId xmlns:a16="http://schemas.microsoft.com/office/drawing/2014/main" id="{51F4A713-A974-4736-BED5-4D3E0E4C7022}"/>
              </a:ext>
            </a:extLst>
          </p:cNvPr>
          <p:cNvSpPr>
            <a:spLocks noChangeShapeType="1"/>
          </p:cNvSpPr>
          <p:nvPr/>
        </p:nvSpPr>
        <p:spPr bwMode="auto">
          <a:xfrm>
            <a:off x="5708650" y="2933700"/>
            <a:ext cx="1588" cy="0"/>
          </a:xfrm>
          <a:prstGeom prst="line">
            <a:avLst/>
          </a:prstGeom>
          <a:noFill/>
          <a:ln w="12700">
            <a:solidFill>
              <a:srgbClr val="CDCDCD"/>
            </a:solidFill>
            <a:round/>
            <a:headEnd/>
            <a:tailEnd/>
          </a:ln>
        </p:spPr>
        <p:txBody>
          <a:bodyPr/>
          <a:lstStyle/>
          <a:p>
            <a:endParaRPr lang="en-NZ"/>
          </a:p>
        </p:txBody>
      </p:sp>
      <p:sp>
        <p:nvSpPr>
          <p:cNvPr id="17" name="Line 12">
            <a:extLst>
              <a:ext uri="{FF2B5EF4-FFF2-40B4-BE49-F238E27FC236}">
                <a16:creationId xmlns:a16="http://schemas.microsoft.com/office/drawing/2014/main" id="{D320D2B9-5234-4524-9B2D-6EB3EE767405}"/>
              </a:ext>
            </a:extLst>
          </p:cNvPr>
          <p:cNvSpPr>
            <a:spLocks noChangeShapeType="1"/>
          </p:cNvSpPr>
          <p:nvPr/>
        </p:nvSpPr>
        <p:spPr bwMode="auto">
          <a:xfrm>
            <a:off x="5708650" y="3054350"/>
            <a:ext cx="1588" cy="0"/>
          </a:xfrm>
          <a:prstGeom prst="line">
            <a:avLst/>
          </a:prstGeom>
          <a:noFill/>
          <a:ln w="12700">
            <a:solidFill>
              <a:srgbClr val="CDCDCD"/>
            </a:solidFill>
            <a:round/>
            <a:headEnd/>
            <a:tailEnd/>
          </a:ln>
        </p:spPr>
        <p:txBody>
          <a:bodyPr/>
          <a:lstStyle/>
          <a:p>
            <a:endParaRPr lang="en-NZ"/>
          </a:p>
        </p:txBody>
      </p:sp>
      <p:sp>
        <p:nvSpPr>
          <p:cNvPr id="18" name="Line 13">
            <a:extLst>
              <a:ext uri="{FF2B5EF4-FFF2-40B4-BE49-F238E27FC236}">
                <a16:creationId xmlns:a16="http://schemas.microsoft.com/office/drawing/2014/main" id="{8672F023-F940-4451-93E6-1913F78773AD}"/>
              </a:ext>
            </a:extLst>
          </p:cNvPr>
          <p:cNvSpPr>
            <a:spLocks noChangeShapeType="1"/>
          </p:cNvSpPr>
          <p:nvPr/>
        </p:nvSpPr>
        <p:spPr bwMode="auto">
          <a:xfrm>
            <a:off x="5708650" y="3176588"/>
            <a:ext cx="1588" cy="0"/>
          </a:xfrm>
          <a:prstGeom prst="line">
            <a:avLst/>
          </a:prstGeom>
          <a:noFill/>
          <a:ln w="12700">
            <a:solidFill>
              <a:srgbClr val="CDCDCD"/>
            </a:solidFill>
            <a:round/>
            <a:headEnd/>
            <a:tailEnd/>
          </a:ln>
        </p:spPr>
        <p:txBody>
          <a:bodyPr/>
          <a:lstStyle/>
          <a:p>
            <a:endParaRPr lang="en-NZ"/>
          </a:p>
        </p:txBody>
      </p:sp>
      <p:sp>
        <p:nvSpPr>
          <p:cNvPr id="19" name="Line 14">
            <a:extLst>
              <a:ext uri="{FF2B5EF4-FFF2-40B4-BE49-F238E27FC236}">
                <a16:creationId xmlns:a16="http://schemas.microsoft.com/office/drawing/2014/main" id="{B71570D1-CB79-4229-9019-A0EAF463C572}"/>
              </a:ext>
            </a:extLst>
          </p:cNvPr>
          <p:cNvSpPr>
            <a:spLocks noChangeShapeType="1"/>
          </p:cNvSpPr>
          <p:nvPr/>
        </p:nvSpPr>
        <p:spPr bwMode="auto">
          <a:xfrm>
            <a:off x="5708650" y="3297238"/>
            <a:ext cx="1588" cy="0"/>
          </a:xfrm>
          <a:prstGeom prst="line">
            <a:avLst/>
          </a:prstGeom>
          <a:noFill/>
          <a:ln w="12700">
            <a:solidFill>
              <a:srgbClr val="CDCDCD"/>
            </a:solidFill>
            <a:round/>
            <a:headEnd/>
            <a:tailEnd/>
          </a:ln>
        </p:spPr>
        <p:txBody>
          <a:bodyPr/>
          <a:lstStyle/>
          <a:p>
            <a:endParaRPr lang="en-NZ"/>
          </a:p>
        </p:txBody>
      </p:sp>
      <p:sp>
        <p:nvSpPr>
          <p:cNvPr id="20" name="Line 15">
            <a:extLst>
              <a:ext uri="{FF2B5EF4-FFF2-40B4-BE49-F238E27FC236}">
                <a16:creationId xmlns:a16="http://schemas.microsoft.com/office/drawing/2014/main" id="{88D13268-E0C4-448D-BB52-B7C679BD814F}"/>
              </a:ext>
            </a:extLst>
          </p:cNvPr>
          <p:cNvSpPr>
            <a:spLocks noChangeShapeType="1"/>
          </p:cNvSpPr>
          <p:nvPr/>
        </p:nvSpPr>
        <p:spPr bwMode="auto">
          <a:xfrm>
            <a:off x="5708650" y="3419475"/>
            <a:ext cx="1588" cy="0"/>
          </a:xfrm>
          <a:prstGeom prst="line">
            <a:avLst/>
          </a:prstGeom>
          <a:noFill/>
          <a:ln w="12700">
            <a:solidFill>
              <a:srgbClr val="CDCDCD"/>
            </a:solidFill>
            <a:round/>
            <a:headEnd/>
            <a:tailEnd/>
          </a:ln>
        </p:spPr>
        <p:txBody>
          <a:bodyPr/>
          <a:lstStyle/>
          <a:p>
            <a:endParaRPr lang="en-NZ"/>
          </a:p>
        </p:txBody>
      </p:sp>
      <p:sp>
        <p:nvSpPr>
          <p:cNvPr id="21" name="Line 16">
            <a:extLst>
              <a:ext uri="{FF2B5EF4-FFF2-40B4-BE49-F238E27FC236}">
                <a16:creationId xmlns:a16="http://schemas.microsoft.com/office/drawing/2014/main" id="{893303BE-E682-4584-BE2C-122C4D003B01}"/>
              </a:ext>
            </a:extLst>
          </p:cNvPr>
          <p:cNvSpPr>
            <a:spLocks noChangeShapeType="1"/>
          </p:cNvSpPr>
          <p:nvPr/>
        </p:nvSpPr>
        <p:spPr bwMode="auto">
          <a:xfrm>
            <a:off x="5708650" y="3540125"/>
            <a:ext cx="1588" cy="0"/>
          </a:xfrm>
          <a:prstGeom prst="line">
            <a:avLst/>
          </a:prstGeom>
          <a:noFill/>
          <a:ln w="12700">
            <a:solidFill>
              <a:srgbClr val="CDCDCD"/>
            </a:solidFill>
            <a:round/>
            <a:headEnd/>
            <a:tailEnd/>
          </a:ln>
        </p:spPr>
        <p:txBody>
          <a:bodyPr/>
          <a:lstStyle/>
          <a:p>
            <a:endParaRPr lang="en-NZ"/>
          </a:p>
        </p:txBody>
      </p:sp>
      <p:sp>
        <p:nvSpPr>
          <p:cNvPr id="22" name="Line 17">
            <a:extLst>
              <a:ext uri="{FF2B5EF4-FFF2-40B4-BE49-F238E27FC236}">
                <a16:creationId xmlns:a16="http://schemas.microsoft.com/office/drawing/2014/main" id="{CCE0B5D6-8E63-4555-A2EA-402B7ACFB89B}"/>
              </a:ext>
            </a:extLst>
          </p:cNvPr>
          <p:cNvSpPr>
            <a:spLocks noChangeShapeType="1"/>
          </p:cNvSpPr>
          <p:nvPr/>
        </p:nvSpPr>
        <p:spPr bwMode="auto">
          <a:xfrm>
            <a:off x="5708650" y="3662363"/>
            <a:ext cx="1588" cy="0"/>
          </a:xfrm>
          <a:prstGeom prst="line">
            <a:avLst/>
          </a:prstGeom>
          <a:noFill/>
          <a:ln w="12700">
            <a:solidFill>
              <a:srgbClr val="CDCDCD"/>
            </a:solidFill>
            <a:round/>
            <a:headEnd/>
            <a:tailEnd/>
          </a:ln>
        </p:spPr>
        <p:txBody>
          <a:bodyPr/>
          <a:lstStyle/>
          <a:p>
            <a:endParaRPr lang="en-NZ"/>
          </a:p>
        </p:txBody>
      </p:sp>
      <p:sp>
        <p:nvSpPr>
          <p:cNvPr id="23" name="Line 18">
            <a:extLst>
              <a:ext uri="{FF2B5EF4-FFF2-40B4-BE49-F238E27FC236}">
                <a16:creationId xmlns:a16="http://schemas.microsoft.com/office/drawing/2014/main" id="{91CB57B8-5E66-4EF3-8833-65B533C55115}"/>
              </a:ext>
            </a:extLst>
          </p:cNvPr>
          <p:cNvSpPr>
            <a:spLocks noChangeShapeType="1"/>
          </p:cNvSpPr>
          <p:nvPr/>
        </p:nvSpPr>
        <p:spPr bwMode="auto">
          <a:xfrm>
            <a:off x="5708650" y="3783013"/>
            <a:ext cx="1588" cy="0"/>
          </a:xfrm>
          <a:prstGeom prst="line">
            <a:avLst/>
          </a:prstGeom>
          <a:noFill/>
          <a:ln w="12700">
            <a:solidFill>
              <a:srgbClr val="CDCDCD"/>
            </a:solidFill>
            <a:round/>
            <a:headEnd/>
            <a:tailEnd/>
          </a:ln>
        </p:spPr>
        <p:txBody>
          <a:bodyPr/>
          <a:lstStyle/>
          <a:p>
            <a:endParaRPr lang="en-NZ"/>
          </a:p>
        </p:txBody>
      </p:sp>
      <p:sp>
        <p:nvSpPr>
          <p:cNvPr id="24" name="Line 19">
            <a:extLst>
              <a:ext uri="{FF2B5EF4-FFF2-40B4-BE49-F238E27FC236}">
                <a16:creationId xmlns:a16="http://schemas.microsoft.com/office/drawing/2014/main" id="{FB801DFD-D55C-448E-A62C-39C169D7E805}"/>
              </a:ext>
            </a:extLst>
          </p:cNvPr>
          <p:cNvSpPr>
            <a:spLocks noChangeShapeType="1"/>
          </p:cNvSpPr>
          <p:nvPr/>
        </p:nvSpPr>
        <p:spPr bwMode="auto">
          <a:xfrm>
            <a:off x="5708650" y="3903663"/>
            <a:ext cx="1588" cy="0"/>
          </a:xfrm>
          <a:prstGeom prst="line">
            <a:avLst/>
          </a:prstGeom>
          <a:noFill/>
          <a:ln w="12700">
            <a:solidFill>
              <a:srgbClr val="CDCDCD"/>
            </a:solidFill>
            <a:round/>
            <a:headEnd/>
            <a:tailEnd/>
          </a:ln>
        </p:spPr>
        <p:txBody>
          <a:bodyPr/>
          <a:lstStyle/>
          <a:p>
            <a:endParaRPr lang="en-NZ"/>
          </a:p>
        </p:txBody>
      </p:sp>
      <p:sp>
        <p:nvSpPr>
          <p:cNvPr id="25" name="Line 20">
            <a:extLst>
              <a:ext uri="{FF2B5EF4-FFF2-40B4-BE49-F238E27FC236}">
                <a16:creationId xmlns:a16="http://schemas.microsoft.com/office/drawing/2014/main" id="{F7B04A31-0ABD-451E-A3DD-929C2F9017DF}"/>
              </a:ext>
            </a:extLst>
          </p:cNvPr>
          <p:cNvSpPr>
            <a:spLocks noChangeShapeType="1"/>
          </p:cNvSpPr>
          <p:nvPr/>
        </p:nvSpPr>
        <p:spPr bwMode="auto">
          <a:xfrm>
            <a:off x="8726488" y="4032250"/>
            <a:ext cx="0" cy="1588"/>
          </a:xfrm>
          <a:prstGeom prst="line">
            <a:avLst/>
          </a:prstGeom>
          <a:noFill/>
          <a:ln w="12700">
            <a:solidFill>
              <a:srgbClr val="CDCDCD"/>
            </a:solidFill>
            <a:round/>
            <a:headEnd/>
            <a:tailEnd/>
          </a:ln>
        </p:spPr>
        <p:txBody>
          <a:bodyPr/>
          <a:lstStyle/>
          <a:p>
            <a:endParaRPr lang="en-NZ"/>
          </a:p>
        </p:txBody>
      </p:sp>
      <p:sp>
        <p:nvSpPr>
          <p:cNvPr id="26" name="Line 21">
            <a:extLst>
              <a:ext uri="{FF2B5EF4-FFF2-40B4-BE49-F238E27FC236}">
                <a16:creationId xmlns:a16="http://schemas.microsoft.com/office/drawing/2014/main" id="{6425503F-AD4D-4478-B2C7-9073B7834077}"/>
              </a:ext>
            </a:extLst>
          </p:cNvPr>
          <p:cNvSpPr>
            <a:spLocks noChangeShapeType="1"/>
          </p:cNvSpPr>
          <p:nvPr/>
        </p:nvSpPr>
        <p:spPr bwMode="auto">
          <a:xfrm>
            <a:off x="8426450" y="4032250"/>
            <a:ext cx="0" cy="1588"/>
          </a:xfrm>
          <a:prstGeom prst="line">
            <a:avLst/>
          </a:prstGeom>
          <a:noFill/>
          <a:ln w="12700">
            <a:solidFill>
              <a:srgbClr val="CDCDCD"/>
            </a:solidFill>
            <a:round/>
            <a:headEnd/>
            <a:tailEnd/>
          </a:ln>
        </p:spPr>
        <p:txBody>
          <a:bodyPr/>
          <a:lstStyle/>
          <a:p>
            <a:endParaRPr lang="en-NZ"/>
          </a:p>
        </p:txBody>
      </p:sp>
      <p:sp>
        <p:nvSpPr>
          <p:cNvPr id="27" name="Line 22">
            <a:extLst>
              <a:ext uri="{FF2B5EF4-FFF2-40B4-BE49-F238E27FC236}">
                <a16:creationId xmlns:a16="http://schemas.microsoft.com/office/drawing/2014/main" id="{FA19E6AB-B0FF-47DD-BEE5-BF3D517671A9}"/>
              </a:ext>
            </a:extLst>
          </p:cNvPr>
          <p:cNvSpPr>
            <a:spLocks noChangeShapeType="1"/>
          </p:cNvSpPr>
          <p:nvPr/>
        </p:nvSpPr>
        <p:spPr bwMode="auto">
          <a:xfrm>
            <a:off x="8124825" y="4032250"/>
            <a:ext cx="0" cy="1588"/>
          </a:xfrm>
          <a:prstGeom prst="line">
            <a:avLst/>
          </a:prstGeom>
          <a:noFill/>
          <a:ln w="12700">
            <a:solidFill>
              <a:srgbClr val="CDCDCD"/>
            </a:solidFill>
            <a:round/>
            <a:headEnd/>
            <a:tailEnd/>
          </a:ln>
        </p:spPr>
        <p:txBody>
          <a:bodyPr/>
          <a:lstStyle/>
          <a:p>
            <a:endParaRPr lang="en-NZ"/>
          </a:p>
        </p:txBody>
      </p:sp>
      <p:sp>
        <p:nvSpPr>
          <p:cNvPr id="28" name="Line 23">
            <a:extLst>
              <a:ext uri="{FF2B5EF4-FFF2-40B4-BE49-F238E27FC236}">
                <a16:creationId xmlns:a16="http://schemas.microsoft.com/office/drawing/2014/main" id="{D40843C2-3B8D-4EDA-BAD9-FC8C65B333C2}"/>
              </a:ext>
            </a:extLst>
          </p:cNvPr>
          <p:cNvSpPr>
            <a:spLocks noChangeShapeType="1"/>
          </p:cNvSpPr>
          <p:nvPr/>
        </p:nvSpPr>
        <p:spPr bwMode="auto">
          <a:xfrm>
            <a:off x="7824788" y="4032250"/>
            <a:ext cx="0" cy="1588"/>
          </a:xfrm>
          <a:prstGeom prst="line">
            <a:avLst/>
          </a:prstGeom>
          <a:noFill/>
          <a:ln w="12700">
            <a:solidFill>
              <a:srgbClr val="CDCDCD"/>
            </a:solidFill>
            <a:round/>
            <a:headEnd/>
            <a:tailEnd/>
          </a:ln>
        </p:spPr>
        <p:txBody>
          <a:bodyPr/>
          <a:lstStyle/>
          <a:p>
            <a:endParaRPr lang="en-NZ"/>
          </a:p>
        </p:txBody>
      </p:sp>
      <p:sp>
        <p:nvSpPr>
          <p:cNvPr id="29" name="Line 24">
            <a:extLst>
              <a:ext uri="{FF2B5EF4-FFF2-40B4-BE49-F238E27FC236}">
                <a16:creationId xmlns:a16="http://schemas.microsoft.com/office/drawing/2014/main" id="{2F24B395-2E90-4FB7-B972-699BE3A4FEC2}"/>
              </a:ext>
            </a:extLst>
          </p:cNvPr>
          <p:cNvSpPr>
            <a:spLocks noChangeShapeType="1"/>
          </p:cNvSpPr>
          <p:nvPr/>
        </p:nvSpPr>
        <p:spPr bwMode="auto">
          <a:xfrm>
            <a:off x="7524750" y="4032250"/>
            <a:ext cx="0" cy="1588"/>
          </a:xfrm>
          <a:prstGeom prst="line">
            <a:avLst/>
          </a:prstGeom>
          <a:noFill/>
          <a:ln w="12700">
            <a:solidFill>
              <a:srgbClr val="CDCDCD"/>
            </a:solidFill>
            <a:round/>
            <a:headEnd/>
            <a:tailEnd/>
          </a:ln>
        </p:spPr>
        <p:txBody>
          <a:bodyPr/>
          <a:lstStyle/>
          <a:p>
            <a:endParaRPr lang="en-NZ"/>
          </a:p>
        </p:txBody>
      </p:sp>
      <p:sp>
        <p:nvSpPr>
          <p:cNvPr id="30" name="Line 25">
            <a:extLst>
              <a:ext uri="{FF2B5EF4-FFF2-40B4-BE49-F238E27FC236}">
                <a16:creationId xmlns:a16="http://schemas.microsoft.com/office/drawing/2014/main" id="{F703C0BC-4BDD-4520-B2EB-7714D76B85F5}"/>
              </a:ext>
            </a:extLst>
          </p:cNvPr>
          <p:cNvSpPr>
            <a:spLocks noChangeShapeType="1"/>
          </p:cNvSpPr>
          <p:nvPr/>
        </p:nvSpPr>
        <p:spPr bwMode="auto">
          <a:xfrm>
            <a:off x="7224713" y="4032250"/>
            <a:ext cx="0" cy="1588"/>
          </a:xfrm>
          <a:prstGeom prst="line">
            <a:avLst/>
          </a:prstGeom>
          <a:noFill/>
          <a:ln w="12700">
            <a:solidFill>
              <a:srgbClr val="CDCDCD"/>
            </a:solidFill>
            <a:round/>
            <a:headEnd/>
            <a:tailEnd/>
          </a:ln>
        </p:spPr>
        <p:txBody>
          <a:bodyPr/>
          <a:lstStyle/>
          <a:p>
            <a:endParaRPr lang="en-NZ"/>
          </a:p>
        </p:txBody>
      </p:sp>
      <p:sp>
        <p:nvSpPr>
          <p:cNvPr id="31" name="Line 26">
            <a:extLst>
              <a:ext uri="{FF2B5EF4-FFF2-40B4-BE49-F238E27FC236}">
                <a16:creationId xmlns:a16="http://schemas.microsoft.com/office/drawing/2014/main" id="{83214691-5412-4305-8216-F8690DF4B996}"/>
              </a:ext>
            </a:extLst>
          </p:cNvPr>
          <p:cNvSpPr>
            <a:spLocks noChangeShapeType="1"/>
          </p:cNvSpPr>
          <p:nvPr/>
        </p:nvSpPr>
        <p:spPr bwMode="auto">
          <a:xfrm>
            <a:off x="6924675" y="4032250"/>
            <a:ext cx="0" cy="1588"/>
          </a:xfrm>
          <a:prstGeom prst="line">
            <a:avLst/>
          </a:prstGeom>
          <a:noFill/>
          <a:ln w="12700">
            <a:solidFill>
              <a:srgbClr val="CDCDCD"/>
            </a:solidFill>
            <a:round/>
            <a:headEnd/>
            <a:tailEnd/>
          </a:ln>
        </p:spPr>
        <p:txBody>
          <a:bodyPr/>
          <a:lstStyle/>
          <a:p>
            <a:endParaRPr lang="en-NZ"/>
          </a:p>
        </p:txBody>
      </p:sp>
      <p:sp>
        <p:nvSpPr>
          <p:cNvPr id="32" name="Line 27">
            <a:extLst>
              <a:ext uri="{FF2B5EF4-FFF2-40B4-BE49-F238E27FC236}">
                <a16:creationId xmlns:a16="http://schemas.microsoft.com/office/drawing/2014/main" id="{F15F177A-AA84-45CC-BEEE-E81FBA95FFED}"/>
              </a:ext>
            </a:extLst>
          </p:cNvPr>
          <p:cNvSpPr>
            <a:spLocks noChangeShapeType="1"/>
          </p:cNvSpPr>
          <p:nvPr/>
        </p:nvSpPr>
        <p:spPr bwMode="auto">
          <a:xfrm>
            <a:off x="6624638" y="4032250"/>
            <a:ext cx="0" cy="1588"/>
          </a:xfrm>
          <a:prstGeom prst="line">
            <a:avLst/>
          </a:prstGeom>
          <a:noFill/>
          <a:ln w="12700">
            <a:solidFill>
              <a:srgbClr val="CDCDCD"/>
            </a:solidFill>
            <a:round/>
            <a:headEnd/>
            <a:tailEnd/>
          </a:ln>
        </p:spPr>
        <p:txBody>
          <a:bodyPr/>
          <a:lstStyle/>
          <a:p>
            <a:endParaRPr lang="en-NZ"/>
          </a:p>
        </p:txBody>
      </p:sp>
      <p:sp>
        <p:nvSpPr>
          <p:cNvPr id="33" name="Line 28">
            <a:extLst>
              <a:ext uri="{FF2B5EF4-FFF2-40B4-BE49-F238E27FC236}">
                <a16:creationId xmlns:a16="http://schemas.microsoft.com/office/drawing/2014/main" id="{F44FF323-496E-4730-93A1-336189C597A5}"/>
              </a:ext>
            </a:extLst>
          </p:cNvPr>
          <p:cNvSpPr>
            <a:spLocks noChangeShapeType="1"/>
          </p:cNvSpPr>
          <p:nvPr/>
        </p:nvSpPr>
        <p:spPr bwMode="auto">
          <a:xfrm>
            <a:off x="6323013" y="4032250"/>
            <a:ext cx="0" cy="1588"/>
          </a:xfrm>
          <a:prstGeom prst="line">
            <a:avLst/>
          </a:prstGeom>
          <a:noFill/>
          <a:ln w="12700">
            <a:solidFill>
              <a:srgbClr val="CDCDCD"/>
            </a:solidFill>
            <a:round/>
            <a:headEnd/>
            <a:tailEnd/>
          </a:ln>
        </p:spPr>
        <p:txBody>
          <a:bodyPr/>
          <a:lstStyle/>
          <a:p>
            <a:endParaRPr lang="en-NZ"/>
          </a:p>
        </p:txBody>
      </p:sp>
      <p:sp>
        <p:nvSpPr>
          <p:cNvPr id="34" name="Line 29">
            <a:extLst>
              <a:ext uri="{FF2B5EF4-FFF2-40B4-BE49-F238E27FC236}">
                <a16:creationId xmlns:a16="http://schemas.microsoft.com/office/drawing/2014/main" id="{545C2BA3-6267-46DB-A321-5F43410D7CD4}"/>
              </a:ext>
            </a:extLst>
          </p:cNvPr>
          <p:cNvSpPr>
            <a:spLocks noChangeShapeType="1"/>
          </p:cNvSpPr>
          <p:nvPr/>
        </p:nvSpPr>
        <p:spPr bwMode="auto">
          <a:xfrm>
            <a:off x="6022975" y="4032250"/>
            <a:ext cx="0" cy="1588"/>
          </a:xfrm>
          <a:prstGeom prst="line">
            <a:avLst/>
          </a:prstGeom>
          <a:noFill/>
          <a:ln w="12700">
            <a:solidFill>
              <a:srgbClr val="CDCDCD"/>
            </a:solidFill>
            <a:round/>
            <a:headEnd/>
            <a:tailEnd/>
          </a:ln>
        </p:spPr>
        <p:txBody>
          <a:bodyPr/>
          <a:lstStyle/>
          <a:p>
            <a:endParaRPr lang="en-NZ"/>
          </a:p>
        </p:txBody>
      </p:sp>
      <p:sp>
        <p:nvSpPr>
          <p:cNvPr id="35" name="Rectangle 31">
            <a:extLst>
              <a:ext uri="{FF2B5EF4-FFF2-40B4-BE49-F238E27FC236}">
                <a16:creationId xmlns:a16="http://schemas.microsoft.com/office/drawing/2014/main" id="{BD7FEC7A-CCCB-4DE2-95AF-2D05B76651AF}"/>
              </a:ext>
            </a:extLst>
          </p:cNvPr>
          <p:cNvSpPr>
            <a:spLocks noChangeArrowheads="1"/>
          </p:cNvSpPr>
          <p:nvPr/>
        </p:nvSpPr>
        <p:spPr bwMode="auto">
          <a:xfrm>
            <a:off x="7132638" y="4002088"/>
            <a:ext cx="184150" cy="92075"/>
          </a:xfrm>
          <a:prstGeom prst="rect">
            <a:avLst/>
          </a:prstGeom>
          <a:noFill/>
          <a:ln w="12700">
            <a:noFill/>
            <a:miter lim="800000"/>
            <a:headEnd/>
            <a:tailEnd/>
          </a:ln>
        </p:spPr>
        <p:txBody>
          <a:bodyPr wrap="none" anchor="ctr"/>
          <a:lstStyle/>
          <a:p>
            <a:endParaRPr lang="en-NZ"/>
          </a:p>
        </p:txBody>
      </p:sp>
      <p:sp>
        <p:nvSpPr>
          <p:cNvPr id="36" name="Rectangle 32">
            <a:extLst>
              <a:ext uri="{FF2B5EF4-FFF2-40B4-BE49-F238E27FC236}">
                <a16:creationId xmlns:a16="http://schemas.microsoft.com/office/drawing/2014/main" id="{6A9F25CD-7496-41CC-8148-6862916CED0F}"/>
              </a:ext>
            </a:extLst>
          </p:cNvPr>
          <p:cNvSpPr>
            <a:spLocks noChangeArrowheads="1"/>
          </p:cNvSpPr>
          <p:nvPr/>
        </p:nvSpPr>
        <p:spPr bwMode="auto">
          <a:xfrm>
            <a:off x="8686801" y="3867150"/>
            <a:ext cx="384175" cy="454025"/>
          </a:xfrm>
          <a:prstGeom prst="rect">
            <a:avLst/>
          </a:prstGeom>
          <a:noFill/>
          <a:ln w="12700">
            <a:noFill/>
            <a:miter lim="800000"/>
            <a:headEnd/>
            <a:tailEnd/>
          </a:ln>
        </p:spPr>
        <p:txBody>
          <a:bodyPr wrap="none" lIns="90488" tIns="44450" rIns="90488" bIns="44450">
            <a:spAutoFit/>
          </a:bodyPr>
          <a:lstStyle/>
          <a:p>
            <a:pPr eaLnBrk="0" hangingPunct="0"/>
            <a:r>
              <a:rPr lang="en-US" sz="2400" b="1" dirty="0">
                <a:solidFill>
                  <a:srgbClr val="339933"/>
                </a:solidFill>
              </a:rPr>
              <a:t>X</a:t>
            </a:r>
          </a:p>
        </p:txBody>
      </p:sp>
      <p:sp>
        <p:nvSpPr>
          <p:cNvPr id="37" name="Rectangle 34">
            <a:extLst>
              <a:ext uri="{FF2B5EF4-FFF2-40B4-BE49-F238E27FC236}">
                <a16:creationId xmlns:a16="http://schemas.microsoft.com/office/drawing/2014/main" id="{27FA3FD3-E69C-40AE-9DC6-2F26D903FEAE}"/>
              </a:ext>
            </a:extLst>
          </p:cNvPr>
          <p:cNvSpPr>
            <a:spLocks noChangeArrowheads="1"/>
          </p:cNvSpPr>
          <p:nvPr/>
        </p:nvSpPr>
        <p:spPr bwMode="auto">
          <a:xfrm>
            <a:off x="7010400" y="4114800"/>
            <a:ext cx="466725" cy="459100"/>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l-GR" sz="2400" b="1" dirty="0">
                <a:solidFill>
                  <a:srgbClr val="000000"/>
                </a:solidFill>
                <a:cs typeface="Arial" charset="0"/>
              </a:rPr>
              <a:t>μ</a:t>
            </a:r>
          </a:p>
        </p:txBody>
      </p:sp>
      <p:sp>
        <p:nvSpPr>
          <p:cNvPr id="38" name="Text Box 35">
            <a:extLst>
              <a:ext uri="{FF2B5EF4-FFF2-40B4-BE49-F238E27FC236}">
                <a16:creationId xmlns:a16="http://schemas.microsoft.com/office/drawing/2014/main" id="{DDCCE1C3-A3E8-4541-9888-874FB0B5202A}"/>
              </a:ext>
            </a:extLst>
          </p:cNvPr>
          <p:cNvSpPr txBox="1">
            <a:spLocks noChangeArrowheads="1"/>
          </p:cNvSpPr>
          <p:nvPr/>
        </p:nvSpPr>
        <p:spPr bwMode="auto">
          <a:xfrm>
            <a:off x="7239000" y="3505200"/>
            <a:ext cx="457200" cy="457200"/>
          </a:xfrm>
          <a:prstGeom prst="rect">
            <a:avLst/>
          </a:prstGeom>
          <a:noFill/>
          <a:ln w="12700">
            <a:noFill/>
            <a:miter lim="800000"/>
            <a:headEnd/>
            <a:tailEnd/>
          </a:ln>
        </p:spPr>
        <p:txBody>
          <a:bodyPr>
            <a:spAutoFit/>
          </a:bodyPr>
          <a:lstStyle/>
          <a:p>
            <a:pPr eaLnBrk="0" hangingPunct="0">
              <a:spcBef>
                <a:spcPct val="50000"/>
              </a:spcBef>
            </a:pPr>
            <a:r>
              <a:rPr lang="el-GR" sz="2400">
                <a:solidFill>
                  <a:srgbClr val="000000"/>
                </a:solidFill>
                <a:cs typeface="Arial" charset="0"/>
                <a:sym typeface="Symbol" pitchFamily="18" charset="2"/>
              </a:rPr>
              <a:t>σ</a:t>
            </a:r>
            <a:endParaRPr lang="el-GR" sz="2400">
              <a:solidFill>
                <a:srgbClr val="000000"/>
              </a:solidFill>
              <a:cs typeface="Arial" charset="0"/>
            </a:endParaRPr>
          </a:p>
        </p:txBody>
      </p:sp>
      <p:sp>
        <p:nvSpPr>
          <p:cNvPr id="39" name="Line 36">
            <a:extLst>
              <a:ext uri="{FF2B5EF4-FFF2-40B4-BE49-F238E27FC236}">
                <a16:creationId xmlns:a16="http://schemas.microsoft.com/office/drawing/2014/main" id="{067CBE1E-6338-4668-967F-3B39EA6F1C5B}"/>
              </a:ext>
            </a:extLst>
          </p:cNvPr>
          <p:cNvSpPr>
            <a:spLocks noChangeShapeType="1"/>
          </p:cNvSpPr>
          <p:nvPr/>
        </p:nvSpPr>
        <p:spPr bwMode="auto">
          <a:xfrm flipH="1">
            <a:off x="7162800" y="3505200"/>
            <a:ext cx="533400" cy="0"/>
          </a:xfrm>
          <a:prstGeom prst="line">
            <a:avLst/>
          </a:prstGeom>
          <a:ln>
            <a:headEnd type="triangle" w="med" len="med"/>
            <a:tailEnd type="triangle" w="med" len="med"/>
          </a:ln>
        </p:spPr>
        <p:style>
          <a:lnRef idx="1">
            <a:schemeClr val="accent4"/>
          </a:lnRef>
          <a:fillRef idx="0">
            <a:schemeClr val="accent4"/>
          </a:fillRef>
          <a:effectRef idx="0">
            <a:schemeClr val="accent4"/>
          </a:effectRef>
          <a:fontRef idx="minor">
            <a:schemeClr val="tx1"/>
          </a:fontRef>
        </p:style>
        <p:txBody>
          <a:bodyPr/>
          <a:lstStyle/>
          <a:p>
            <a:endParaRPr lang="en-NZ"/>
          </a:p>
        </p:txBody>
      </p:sp>
      <p:cxnSp>
        <p:nvCxnSpPr>
          <p:cNvPr id="40" name="Straight Connector 39">
            <a:extLst>
              <a:ext uri="{FF2B5EF4-FFF2-40B4-BE49-F238E27FC236}">
                <a16:creationId xmlns:a16="http://schemas.microsoft.com/office/drawing/2014/main" id="{144337C9-74BC-4611-8F9E-6E4381EBFDE6}"/>
              </a:ext>
            </a:extLst>
          </p:cNvPr>
          <p:cNvCxnSpPr>
            <a:cxnSpLocks/>
          </p:cNvCxnSpPr>
          <p:nvPr/>
        </p:nvCxnSpPr>
        <p:spPr>
          <a:xfrm>
            <a:off x="5660504" y="4111625"/>
            <a:ext cx="2988196"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964DA08B-DED4-4ABA-A0A2-9EE20A6685E6}"/>
              </a:ext>
            </a:extLst>
          </p:cNvPr>
          <p:cNvSpPr txBox="1">
            <a:spLocks/>
          </p:cNvSpPr>
          <p:nvPr/>
        </p:nvSpPr>
        <p:spPr bwMode="auto">
          <a:xfrm>
            <a:off x="762000"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a:lstStyle>
          <a:p>
            <a:r>
              <a:rPr lang="en-GB" ker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Distribution</a:t>
            </a:r>
            <a:endParaRPr lang="en-GB" kern="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2811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sz="3000" dirty="0">
                    <a:latin typeface="Times New Roman" panose="02020603050405020304" pitchFamily="18" charset="0"/>
                    <a:cs typeface="Times New Roman" panose="02020603050405020304" pitchFamily="18" charset="0"/>
                  </a:rPr>
                  <a:t>The general formula for the pdf of the normal distribution is</a:t>
                </a:r>
              </a:p>
              <a:p>
                <a:pPr marL="0" indent="0" algn="just">
                  <a:buNone/>
                </a:pPr>
                <a:endParaRPr lang="en-IN" sz="3000" dirty="0">
                  <a:latin typeface="Times New Roman" panose="02020603050405020304" pitchFamily="18" charset="0"/>
                  <a:cs typeface="Times New Roman" panose="02020603050405020304" pitchFamily="18" charset="0"/>
                </a:endParaRPr>
              </a:p>
              <a:p>
                <a:pPr marL="0" indent="0" algn="just">
                  <a:buNone/>
                </a:pPr>
                <a:endParaRPr lang="en-IN" sz="3000" dirty="0">
                  <a:latin typeface="Times New Roman" panose="02020603050405020304" pitchFamily="18" charset="0"/>
                  <a:cs typeface="Times New Roman" panose="02020603050405020304" pitchFamily="18" charset="0"/>
                </a:endParaRPr>
              </a:p>
              <a:p>
                <a:pPr marL="0" indent="0" algn="just">
                  <a:buNone/>
                </a:pPr>
                <a:r>
                  <a:rPr lang="en-IN" sz="3000" dirty="0">
                    <a:latin typeface="Times New Roman" panose="02020603050405020304" pitchFamily="18" charset="0"/>
                    <a:cs typeface="Times New Roman" panose="02020603050405020304" pitchFamily="18" charset="0"/>
                  </a:rPr>
                  <a:t>Where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3000" dirty="0">
                    <a:latin typeface="Times New Roman" panose="02020603050405020304" pitchFamily="18" charset="0"/>
                    <a:cs typeface="Times New Roman" panose="02020603050405020304" pitchFamily="18" charset="0"/>
                  </a:rPr>
                  <a:t> is the location parameter and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sz="3000" dirty="0">
                    <a:latin typeface="Times New Roman" panose="02020603050405020304" pitchFamily="18" charset="0"/>
                    <a:cs typeface="Times New Roman" panose="02020603050405020304" pitchFamily="18" charset="0"/>
                  </a:rPr>
                  <a:t> is the scale parameter. A random variable </a:t>
                </a:r>
                <a14:m>
                  <m:oMath xmlns:m="http://schemas.openxmlformats.org/officeDocument/2006/math">
                    <m:r>
                      <a:rPr lang="en-IN" sz="3000" i="1" dirty="0" smtClean="0">
                        <a:latin typeface="Cambria Math" panose="02040503050406030204" pitchFamily="18" charset="0"/>
                        <a:cs typeface="Times New Roman" panose="02020603050405020304" pitchFamily="18" charset="0"/>
                      </a:rPr>
                      <m:t>𝑋</m:t>
                    </m:r>
                  </m:oMath>
                </a14:m>
                <a:r>
                  <a:rPr lang="en-IN" sz="3000" dirty="0">
                    <a:latin typeface="Times New Roman" panose="02020603050405020304" pitchFamily="18" charset="0"/>
                    <a:cs typeface="Times New Roman" panose="02020603050405020304" pitchFamily="18" charset="0"/>
                  </a:rPr>
                  <a:t>that follows the above pdf is known as a normal random variable. The mean of </a:t>
                </a:r>
                <a:r>
                  <a:rPr lang="en-IN" sz="3000" i="1" dirty="0">
                    <a:latin typeface="Times New Roman" panose="02020603050405020304" pitchFamily="18" charset="0"/>
                    <a:cs typeface="Times New Roman" panose="02020603050405020304" pitchFamily="18" charset="0"/>
                  </a:rPr>
                  <a:t>X</a:t>
                </a:r>
                <a:r>
                  <a:rPr lang="en-IN" sz="3000" dirty="0">
                    <a:latin typeface="Times New Roman" panose="02020603050405020304" pitchFamily="18" charset="0"/>
                    <a:cs typeface="Times New Roman" panose="02020603050405020304" pitchFamily="18" charset="0"/>
                  </a:rPr>
                  <a:t> is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3000" dirty="0">
                    <a:latin typeface="Times New Roman" panose="02020603050405020304" pitchFamily="18" charset="0"/>
                    <a:cs typeface="Times New Roman" panose="02020603050405020304" pitchFamily="18" charset="0"/>
                  </a:rPr>
                  <a:t> and the standard deviation of </a:t>
                </a:r>
                <a:r>
                  <a:rPr lang="en-IN" sz="3000" i="1" dirty="0">
                    <a:latin typeface="Times New Roman" panose="02020603050405020304" pitchFamily="18" charset="0"/>
                    <a:cs typeface="Times New Roman" panose="02020603050405020304" pitchFamily="18" charset="0"/>
                  </a:rPr>
                  <a:t>X</a:t>
                </a:r>
                <a:r>
                  <a:rPr lang="en-IN" sz="3000" dirty="0">
                    <a:latin typeface="Times New Roman" panose="02020603050405020304" pitchFamily="18" charset="0"/>
                    <a:cs typeface="Times New Roman" panose="02020603050405020304" pitchFamily="18" charset="0"/>
                  </a:rPr>
                  <a:t> is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sz="3000" dirty="0">
                    <a:latin typeface="Times New Roman" panose="02020603050405020304" pitchFamily="18" charset="0"/>
                    <a:cs typeface="Times New Roman" panose="02020603050405020304" pitchFamily="18" charset="0"/>
                  </a:rPr>
                  <a:t> . </a:t>
                </a:r>
                <a14:m>
                  <m:oMath xmlns:m="http://schemas.openxmlformats.org/officeDocument/2006/math">
                    <m:r>
                      <a:rPr lang="en-GB" sz="3000" b="0" i="1" smtClean="0">
                        <a:latin typeface="Cambria Math" panose="02040503050406030204" pitchFamily="18" charset="0"/>
                        <a:cs typeface="Times New Roman" panose="02020603050405020304" pitchFamily="18" charset="0"/>
                      </a:rPr>
                      <m:t>𝑓</m:t>
                    </m:r>
                    <m:d>
                      <m:dPr>
                        <m:ctrlPr>
                          <a:rPr lang="en-GB" sz="3000" b="0" i="1" smtClean="0">
                            <a:latin typeface="Cambria Math" panose="02040503050406030204" pitchFamily="18" charset="0"/>
                            <a:cs typeface="Times New Roman" panose="02020603050405020304" pitchFamily="18" charset="0"/>
                          </a:rPr>
                        </m:ctrlPr>
                      </m:dPr>
                      <m:e>
                        <m:r>
                          <a:rPr lang="en-GB" sz="3000" b="0" i="1" smtClean="0">
                            <a:latin typeface="Cambria Math" panose="02040503050406030204" pitchFamily="18" charset="0"/>
                            <a:cs typeface="Times New Roman" panose="02020603050405020304" pitchFamily="18" charset="0"/>
                          </a:rPr>
                          <m:t>𝑥</m:t>
                        </m:r>
                      </m:e>
                    </m:d>
                    <m:r>
                      <a:rPr lang="en-GB" sz="3000" b="0" i="1" smtClean="0">
                        <a:latin typeface="Cambria Math" panose="02040503050406030204" pitchFamily="18" charset="0"/>
                        <a:cs typeface="Times New Roman" panose="02020603050405020304" pitchFamily="18" charset="0"/>
                      </a:rPr>
                      <m:t> </m:t>
                    </m:r>
                  </m:oMath>
                </a14:m>
                <a:r>
                  <a:rPr lang="en-IN" sz="3000" dirty="0">
                    <a:latin typeface="Times New Roman" panose="02020603050405020304" pitchFamily="18" charset="0"/>
                    <a:cs typeface="Times New Roman" panose="02020603050405020304" pitchFamily="18" charset="0"/>
                  </a:rPr>
                  <a:t>is symmetric about </a:t>
                </a:r>
                <a14:m>
                  <m:oMath xmlns:m="http://schemas.openxmlformats.org/officeDocument/2006/math">
                    <m:r>
                      <a:rPr lang="en-IN"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3000" dirty="0">
                    <a:latin typeface="Times New Roman" panose="02020603050405020304" pitchFamily="18" charset="0"/>
                    <a:cs typeface="Times New Roman" panose="02020603050405020304" pitchFamily="18" charset="0"/>
                  </a:rPr>
                  <a:t>.</a:t>
                </a:r>
              </a:p>
              <a:p>
                <a:pPr marL="0" indent="0" algn="just">
                  <a:buNone/>
                </a:pPr>
                <a:endParaRPr lang="en-IN"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1704" t="-1926" r="-1704" b="-1348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a:xfrm>
                <a:off x="2590800" y="2647950"/>
                <a:ext cx="5334000" cy="933450"/>
              </a:xfrm>
              <a:prstGeom prst="rect">
                <a:avLst/>
              </a:prstGeom>
              <a:solidFill>
                <a:schemeClr val="tx2">
                  <a:lumMod val="20000"/>
                  <a:lumOff val="80000"/>
                </a:schemeClr>
              </a:solidFill>
              <a:ln>
                <a:solidFill>
                  <a:schemeClr val="tx2"/>
                </a:solidFill>
              </a:ln>
            </p:spPr>
            <p:txBody>
              <a:bodyPr>
                <a:normAutofit fontScale="92500"/>
              </a:bodyPr>
              <a:lstStyle/>
              <a:p>
                <a14:m>
                  <m:oMath xmlns:m="http://schemas.openxmlformats.org/officeDocument/2006/math">
                    <m:r>
                      <a:rPr lang="en-NZ" i="1" smtClean="0">
                        <a:solidFill>
                          <a:srgbClr val="000000"/>
                        </a:solidFill>
                        <a:latin typeface="Cambria Math" panose="02040503050406030204" pitchFamily="18" charset="0"/>
                      </a:rPr>
                      <m:t>𝑓</m:t>
                    </m:r>
                    <m:r>
                      <a:rPr lang="en-NZ" i="1" smtClean="0">
                        <a:solidFill>
                          <a:srgbClr val="000000"/>
                        </a:solidFill>
                        <a:latin typeface="Cambria Math" panose="02040503050406030204" pitchFamily="18" charset="0"/>
                      </a:rPr>
                      <m:t>(</m:t>
                    </m:r>
                    <m:r>
                      <a:rPr lang="en-NZ" i="1" smtClean="0">
                        <a:solidFill>
                          <a:srgbClr val="000000"/>
                        </a:solidFill>
                        <a:latin typeface="Cambria Math" panose="02040503050406030204" pitchFamily="18" charset="0"/>
                      </a:rPr>
                      <m:t>𝑥</m:t>
                    </m:r>
                    <m:r>
                      <a:rPr lang="en-NZ" i="1" smtClean="0">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𝜎</m:t>
                        </m:r>
                        <m:rad>
                          <m:radPr>
                            <m:degHide m:val="on"/>
                            <m:ctrlPr>
                              <a:rPr lang="en-NZ" i="1">
                                <a:solidFill>
                                  <a:srgbClr val="000000"/>
                                </a:solidFill>
                                <a:latin typeface="Cambria Math" panose="02040503050406030204" pitchFamily="18" charset="0"/>
                              </a:rPr>
                            </m:ctrlPr>
                          </m:radPr>
                          <m:deg/>
                          <m:e>
                            <m:r>
                              <a:rPr lang="en-NZ" i="1">
                                <a:solidFill>
                                  <a:srgbClr val="000000"/>
                                </a:solidFill>
                                <a:latin typeface="Cambria Math" panose="02040503050406030204" pitchFamily="18" charset="0"/>
                              </a:rPr>
                              <m:t>2</m:t>
                            </m:r>
                            <m:r>
                              <a:rPr lang="en-NZ" i="1">
                                <a:solidFill>
                                  <a:srgbClr val="000000"/>
                                </a:solidFill>
                                <a:latin typeface="Cambria Math" panose="02040503050406030204" pitchFamily="18" charset="0"/>
                              </a:rPr>
                              <m:t>𝜋</m:t>
                            </m:r>
                          </m:e>
                        </m:rad>
                      </m:den>
                    </m:f>
                    <m:sSup>
                      <m:sSupPr>
                        <m:ctrlPr>
                          <a:rPr lang="en-NZ" i="1">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rPr>
                          <m:t>𝑒</m:t>
                        </m:r>
                      </m:e>
                      <m:sup>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2</m:t>
                            </m:r>
                          </m:den>
                        </m:f>
                        <m:sSup>
                          <m:sSupPr>
                            <m:ctrlPr>
                              <a:rPr lang="en-NZ" i="1">
                                <a:solidFill>
                                  <a:srgbClr val="000000"/>
                                </a:solidFill>
                                <a:latin typeface="Cambria Math" panose="02040503050406030204" pitchFamily="18" charset="0"/>
                              </a:rPr>
                            </m:ctrlPr>
                          </m:sSupPr>
                          <m:e>
                            <m:d>
                              <m:dPr>
                                <m:ctrlPr>
                                  <a:rPr lang="en-NZ" i="1">
                                    <a:solidFill>
                                      <a:srgbClr val="000000"/>
                                    </a:solidFill>
                                    <a:latin typeface="Cambria Math" panose="02040503050406030204" pitchFamily="18" charset="0"/>
                                  </a:rPr>
                                </m:ctrlPr>
                              </m:dPr>
                              <m:e>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𝜇</m:t>
                                    </m:r>
                                  </m:num>
                                  <m:den>
                                    <m:r>
                                      <a:rPr lang="en-NZ" i="1">
                                        <a:solidFill>
                                          <a:srgbClr val="000000"/>
                                        </a:solidFill>
                                        <a:latin typeface="Cambria Math" panose="02040503050406030204" pitchFamily="18" charset="0"/>
                                      </a:rPr>
                                      <m:t>𝜎</m:t>
                                    </m:r>
                                  </m:den>
                                </m:f>
                              </m:e>
                            </m:d>
                          </m:e>
                          <m:sup>
                            <m:r>
                              <a:rPr lang="en-NZ" i="1">
                                <a:solidFill>
                                  <a:srgbClr val="000000"/>
                                </a:solidFill>
                                <a:latin typeface="Cambria Math" panose="02040503050406030204" pitchFamily="18" charset="0"/>
                              </a:rPr>
                              <m:t>2</m:t>
                            </m:r>
                          </m:sup>
                        </m:sSup>
                      </m:sup>
                    </m:sSup>
                  </m:oMath>
                </a14:m>
                <a:r>
                  <a:rPr lang="en-NZ" dirty="0">
                    <a:solidFill>
                      <a:srgbClr val="000000"/>
                    </a:solidFill>
                  </a:rPr>
                  <a:t> </a:t>
                </a:r>
                <a14:m>
                  <m:oMath xmlns:m="http://schemas.openxmlformats.org/officeDocument/2006/math">
                    <m:r>
                      <m:rPr>
                        <m:nor/>
                      </m:rPr>
                      <a:rPr lang="en-NZ">
                        <a:solidFill>
                          <a:srgbClr val="000000"/>
                        </a:solidFill>
                        <a:latin typeface="Cambria Math" panose="02040503050406030204" pitchFamily="18" charset="0"/>
                      </a:rPr>
                      <m:t>for</m:t>
                    </m:r>
                    <m:r>
                      <m:rPr>
                        <m:nor/>
                      </m:rPr>
                      <a:rPr lang="en-NZ" b="0" i="0" smtClean="0">
                        <a:solidFill>
                          <a:srgbClr val="000000"/>
                        </a:solidFill>
                        <a:latin typeface="Cambria Math" panose="02040503050406030204" pitchFamily="18" charset="0"/>
                      </a:rPr>
                      <m:t>      </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oMath>
                </a14:m>
                <a:endParaRPr lang="en-NZ" dirty="0"/>
              </a:p>
            </p:txBody>
          </p:sp>
        </mc:Choice>
        <mc:Fallback xmlns="">
          <p:sp>
            <p:nvSpPr>
              <p:cNvPr id="4" name="Object 3"/>
              <p:cNvSpPr txBox="1">
                <a:spLocks noRot="1" noChangeAspect="1" noMove="1" noResize="1" noEditPoints="1" noAdjustHandles="1" noChangeArrowheads="1" noChangeShapeType="1" noTextEdit="1"/>
              </p:cNvSpPr>
              <p:nvPr/>
            </p:nvSpPr>
            <p:spPr>
              <a:xfrm>
                <a:off x="2590800" y="2647950"/>
                <a:ext cx="5334000" cy="933450"/>
              </a:xfrm>
              <a:prstGeom prst="rect">
                <a:avLst/>
              </a:prstGeom>
              <a:blipFill>
                <a:blip r:embed="rId4"/>
                <a:stretch>
                  <a:fillRect/>
                </a:stretch>
              </a:blipFill>
              <a:ln>
                <a:solidFill>
                  <a:schemeClr val="tx2"/>
                </a:solidFill>
              </a:ln>
            </p:spPr>
            <p:txBody>
              <a:bodyPr/>
              <a:lstStyle/>
              <a:p>
                <a:r>
                  <a:rPr lang="en-NZ">
                    <a:noFill/>
                  </a:rPr>
                  <a:t> </a:t>
                </a:r>
              </a:p>
            </p:txBody>
          </p:sp>
        </mc:Fallback>
      </mc:AlternateContent>
      <p:sp>
        <p:nvSpPr>
          <p:cNvPr id="5" name="Date Placeholder 4">
            <a:extLst>
              <a:ext uri="{FF2B5EF4-FFF2-40B4-BE49-F238E27FC236}">
                <a16:creationId xmlns:a16="http://schemas.microsoft.com/office/drawing/2014/main" id="{84E941DA-D5ED-4535-929B-F1A0EA5954B4}"/>
              </a:ext>
            </a:extLst>
          </p:cNvPr>
          <p:cNvSpPr>
            <a:spLocks noGrp="1"/>
          </p:cNvSpPr>
          <p:nvPr>
            <p:ph type="dt" sz="half" idx="10"/>
          </p:nvPr>
        </p:nvSpPr>
        <p:spPr/>
        <p:txBody>
          <a:bodyPr/>
          <a:lstStyle/>
          <a:p>
            <a:pPr>
              <a:defRPr/>
            </a:pPr>
            <a:fld id="{F119FFEC-E765-4012-BD14-AD355430DCA7}" type="datetime5">
              <a:rPr lang="en-US" smtClean="0"/>
              <a:t>9-Apr-23</a:t>
            </a:fld>
            <a:endParaRPr lang="en-US"/>
          </a:p>
        </p:txBody>
      </p:sp>
      <p:sp>
        <p:nvSpPr>
          <p:cNvPr id="6" name="Footer Placeholder 5">
            <a:extLst>
              <a:ext uri="{FF2B5EF4-FFF2-40B4-BE49-F238E27FC236}">
                <a16:creationId xmlns:a16="http://schemas.microsoft.com/office/drawing/2014/main" id="{74EA0C9F-29DB-4313-A114-6F87BD2D74B9}"/>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7F334505-E895-47B3-B8FF-C6F174DD347C}"/>
              </a:ext>
            </a:extLst>
          </p:cNvPr>
          <p:cNvSpPr>
            <a:spLocks noGrp="1"/>
          </p:cNvSpPr>
          <p:nvPr>
            <p:ph type="sldNum" sz="quarter" idx="12"/>
          </p:nvPr>
        </p:nvSpPr>
        <p:spPr/>
        <p:txBody>
          <a:bodyPr/>
          <a:lstStyle/>
          <a:p>
            <a:fld id="{906F6DFE-AA00-4BFD-9D61-CA29BB78DE22}" type="slidenum">
              <a:rPr lang="en-US" altLang="en-US" smtClean="0"/>
              <a:pPr/>
              <a:t>16</a:t>
            </a:fld>
            <a:endParaRPr lang="en-US" altLang="en-US"/>
          </a:p>
        </p:txBody>
      </p:sp>
    </p:spTree>
    <p:extLst>
      <p:ext uri="{BB962C8B-B14F-4D97-AF65-F5344CB8AC3E}">
        <p14:creationId xmlns:p14="http://schemas.microsoft.com/office/powerpoint/2010/main" val="347028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case where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latin typeface="Cambria Math" panose="02040503050406030204" pitchFamily="18" charset="0"/>
                        <a:ea typeface="Cambria Math" panose="02040503050406030204" pitchFamily="18" charset="0"/>
                        <a:cs typeface="Times New Roman" panose="02020603050405020304" pitchFamily="18" charset="0"/>
                      </a:rPr>
                      <m:t>=0</m:t>
                    </m:r>
                    <m:r>
                      <a:rPr lang="en-IN"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r>
                      <a:rPr lang="en-GB"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a:latin typeface="Times New Roman" panose="02020603050405020304" pitchFamily="18" charset="0"/>
                    <a:cs typeface="Times New Roman" panose="02020603050405020304" pitchFamily="18" charset="0"/>
                  </a:rPr>
                  <a:t> is called the </a:t>
                </a:r>
                <a:r>
                  <a:rPr lang="en-IN" dirty="0">
                    <a:solidFill>
                      <a:srgbClr val="FF0000"/>
                    </a:solidFill>
                    <a:latin typeface="Times New Roman" panose="02020603050405020304" pitchFamily="18" charset="0"/>
                    <a:cs typeface="Times New Roman" panose="02020603050405020304" pitchFamily="18" charset="0"/>
                  </a:rPr>
                  <a:t>standard normal distribution</a:t>
                </a:r>
                <a:r>
                  <a:rPr lang="en-IN" dirty="0">
                    <a:latin typeface="Times New Roman" panose="02020603050405020304" pitchFamily="18" charset="0"/>
                    <a:cs typeface="Times New Roman" panose="02020603050405020304" pitchFamily="18" charset="0"/>
                  </a:rPr>
                  <a:t>. The probability density function for the standard normal distribution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Where, </a:t>
                </a:r>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3"/>
                <a:stretch>
                  <a:fillRect l="-1852" t="-2074" r="-18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a:xfrm>
                <a:off x="2190750" y="3505201"/>
                <a:ext cx="5200650" cy="838200"/>
              </a:xfrm>
              <a:prstGeom prst="rect">
                <a:avLst/>
              </a:prstGeom>
              <a:solidFill>
                <a:schemeClr val="tx2">
                  <a:lumMod val="20000"/>
                  <a:lumOff val="80000"/>
                </a:schemeClr>
              </a:solidFill>
              <a:ln>
                <a:solidFill>
                  <a:schemeClr val="tx2"/>
                </a:solidFill>
              </a:ln>
            </p:spPr>
            <p:txBody>
              <a:bodyPr>
                <a:normAutofit fontScale="92500"/>
              </a:bodyPr>
              <a:lstStyle/>
              <a:p>
                <a:pPr/>
                <a14:m>
                  <m:oMathPara xmlns:m="http://schemas.openxmlformats.org/officeDocument/2006/math">
                    <m:oMathParaPr>
                      <m:jc m:val="left"/>
                    </m:oMathParaPr>
                    <m:oMath xmlns:m="http://schemas.openxmlformats.org/officeDocument/2006/math">
                      <m:r>
                        <a:rPr lang="en-NZ" i="1">
                          <a:solidFill>
                            <a:srgbClr val="000000"/>
                          </a:solidFill>
                          <a:latin typeface="Cambria Math" panose="02040503050406030204" pitchFamily="18" charset="0"/>
                        </a:rPr>
                        <m:t>𝑓</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𝑧</m:t>
                      </m:r>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𝜎</m:t>
                          </m:r>
                          <m:rad>
                            <m:radPr>
                              <m:degHide m:val="on"/>
                              <m:ctrlPr>
                                <a:rPr lang="en-NZ" i="1">
                                  <a:solidFill>
                                    <a:srgbClr val="000000"/>
                                  </a:solidFill>
                                  <a:latin typeface="Cambria Math" panose="02040503050406030204" pitchFamily="18" charset="0"/>
                                </a:rPr>
                              </m:ctrlPr>
                            </m:radPr>
                            <m:deg/>
                            <m:e>
                              <m:r>
                                <a:rPr lang="en-NZ" i="1">
                                  <a:solidFill>
                                    <a:srgbClr val="000000"/>
                                  </a:solidFill>
                                  <a:latin typeface="Cambria Math" panose="02040503050406030204" pitchFamily="18" charset="0"/>
                                </a:rPr>
                                <m:t>2</m:t>
                              </m:r>
                              <m:r>
                                <a:rPr lang="en-NZ" i="1">
                                  <a:solidFill>
                                    <a:srgbClr val="000000"/>
                                  </a:solidFill>
                                  <a:latin typeface="Cambria Math" panose="02040503050406030204" pitchFamily="18" charset="0"/>
                                </a:rPr>
                                <m:t>𝜋</m:t>
                              </m:r>
                            </m:e>
                          </m:rad>
                        </m:den>
                      </m:f>
                      <m:sSup>
                        <m:sSupPr>
                          <m:ctrlPr>
                            <a:rPr lang="en-NZ" i="1">
                              <a:solidFill>
                                <a:srgbClr val="000000"/>
                              </a:solidFill>
                              <a:latin typeface="Cambria Math" panose="02040503050406030204" pitchFamily="18" charset="0"/>
                            </a:rPr>
                          </m:ctrlPr>
                        </m:sSupPr>
                        <m:e>
                          <m:r>
                            <a:rPr lang="en-NZ" i="1">
                              <a:solidFill>
                                <a:srgbClr val="000000"/>
                              </a:solidFill>
                              <a:latin typeface="Cambria Math" panose="02040503050406030204" pitchFamily="18" charset="0"/>
                            </a:rPr>
                            <m:t>𝑒</m:t>
                          </m:r>
                        </m:e>
                        <m:sup>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2</m:t>
                              </m:r>
                            </m:den>
                          </m:f>
                          <m:sSup>
                            <m:sSupPr>
                              <m:ctrlPr>
                                <a:rPr lang="en-NZ" i="1">
                                  <a:solidFill>
                                    <a:srgbClr val="000000"/>
                                  </a:solidFill>
                                  <a:latin typeface="Cambria Math" panose="02040503050406030204" pitchFamily="18" charset="0"/>
                                </a:rPr>
                              </m:ctrlPr>
                            </m:sSupPr>
                            <m:e>
                              <m:d>
                                <m:dPr>
                                  <m:ctrlPr>
                                    <a:rPr lang="en-NZ" i="1">
                                      <a:solidFill>
                                        <a:srgbClr val="000000"/>
                                      </a:solidFill>
                                      <a:latin typeface="Cambria Math" panose="02040503050406030204" pitchFamily="18" charset="0"/>
                                    </a:rPr>
                                  </m:ctrlPr>
                                </m:dPr>
                                <m:e>
                                  <m:r>
                                    <a:rPr lang="en-NZ" i="1">
                                      <a:solidFill>
                                        <a:srgbClr val="000000"/>
                                      </a:solidFill>
                                      <a:latin typeface="Cambria Math" panose="02040503050406030204" pitchFamily="18" charset="0"/>
                                    </a:rPr>
                                    <m:t>𝑧</m:t>
                                  </m:r>
                                </m:e>
                              </m:d>
                            </m:e>
                            <m:sup>
                              <m:r>
                                <a:rPr lang="en-NZ" i="1">
                                  <a:solidFill>
                                    <a:srgbClr val="000000"/>
                                  </a:solidFill>
                                  <a:latin typeface="Cambria Math" panose="02040503050406030204" pitchFamily="18" charset="0"/>
                                </a:rPr>
                                <m:t>2</m:t>
                              </m:r>
                            </m:sup>
                          </m:sSup>
                        </m:sup>
                      </m:sSup>
                      <m:r>
                        <m:rPr>
                          <m:nor/>
                        </m:rPr>
                        <a:rPr lang="en-NZ" i="0">
                          <a:solidFill>
                            <a:srgbClr val="000000"/>
                          </a:solidFill>
                          <a:latin typeface="Cambria Math" panose="02040503050406030204" pitchFamily="18" charset="0"/>
                        </a:rPr>
                        <m:t>   </m:t>
                      </m:r>
                      <m:r>
                        <m:rPr>
                          <m:nor/>
                        </m:rPr>
                        <a:rPr lang="en-NZ" i="0">
                          <a:solidFill>
                            <a:srgbClr val="000000"/>
                          </a:solidFill>
                          <a:latin typeface="Cambria Math" panose="02040503050406030204" pitchFamily="18" charset="0"/>
                        </a:rPr>
                        <m:t>for</m:t>
                      </m:r>
                      <m:r>
                        <m:rPr>
                          <m:nor/>
                        </m:rPr>
                        <a:rPr lang="en-NZ" i="0">
                          <a:solidFill>
                            <a:srgbClr val="000000"/>
                          </a:solidFill>
                          <a:latin typeface="Cambria Math" panose="02040503050406030204" pitchFamily="18" charset="0"/>
                        </a:rPr>
                        <m:t>  </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oMath>
                  </m:oMathPara>
                </a14:m>
                <a:endParaRPr lang="en-NZ" dirty="0"/>
              </a:p>
            </p:txBody>
          </p:sp>
        </mc:Choice>
        <mc:Fallback xmlns="">
          <p:sp>
            <p:nvSpPr>
              <p:cNvPr id="4" name="Object 3"/>
              <p:cNvSpPr txBox="1">
                <a:spLocks noRot="1" noChangeAspect="1" noMove="1" noResize="1" noEditPoints="1" noAdjustHandles="1" noChangeArrowheads="1" noChangeShapeType="1" noTextEdit="1"/>
              </p:cNvSpPr>
              <p:nvPr/>
            </p:nvSpPr>
            <p:spPr>
              <a:xfrm>
                <a:off x="2190750" y="3505201"/>
                <a:ext cx="5200650" cy="838200"/>
              </a:xfrm>
              <a:prstGeom prst="rect">
                <a:avLst/>
              </a:prstGeom>
              <a:blipFill>
                <a:blip r:embed="rId4"/>
                <a:stretch>
                  <a:fillRect/>
                </a:stretch>
              </a:blipFill>
              <a:ln>
                <a:solidFill>
                  <a:schemeClr val="tx2"/>
                </a:solidFill>
              </a:ln>
            </p:spPr>
            <p:txBody>
              <a:bodyPr/>
              <a:lstStyle/>
              <a:p>
                <a:r>
                  <a:rPr lang="en-NZ">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962115812"/>
              </p:ext>
            </p:extLst>
          </p:nvPr>
        </p:nvGraphicFramePr>
        <p:xfrm>
          <a:off x="1955800" y="5083175"/>
          <a:ext cx="2262188" cy="1165225"/>
        </p:xfrm>
        <a:graphic>
          <a:graphicData uri="http://schemas.openxmlformats.org/presentationml/2006/ole">
            <mc:AlternateContent xmlns:mc="http://schemas.openxmlformats.org/markup-compatibility/2006">
              <mc:Choice xmlns:v="urn:schemas-microsoft-com:vml" Requires="v">
                <p:oleObj name="Equation" r:id="rId5" imgW="838080" imgH="431640" progId="Equation.3">
                  <p:embed/>
                </p:oleObj>
              </mc:Choice>
              <mc:Fallback>
                <p:oleObj name="Equation" r:id="rId5" imgW="838080" imgH="431640" progId="Equation.3">
                  <p:embed/>
                  <p:pic>
                    <p:nvPicPr>
                      <p:cNvPr id="5" name="Object 4"/>
                      <p:cNvPicPr/>
                      <p:nvPr/>
                    </p:nvPicPr>
                    <p:blipFill>
                      <a:blip r:embed="rId6"/>
                      <a:stretch>
                        <a:fillRect/>
                      </a:stretch>
                    </p:blipFill>
                    <p:spPr>
                      <a:xfrm>
                        <a:off x="1955800" y="5083175"/>
                        <a:ext cx="2262188" cy="1165225"/>
                      </a:xfrm>
                      <a:prstGeom prst="rect">
                        <a:avLst/>
                      </a:prstGeom>
                      <a:solidFill>
                        <a:schemeClr val="tx2">
                          <a:lumMod val="20000"/>
                          <a:lumOff val="80000"/>
                        </a:schemeClr>
                      </a:solidFill>
                      <a:ln>
                        <a:solidFill>
                          <a:schemeClr val="tx2"/>
                        </a:solidFill>
                      </a:ln>
                    </p:spPr>
                  </p:pic>
                </p:oleObj>
              </mc:Fallback>
            </mc:AlternateContent>
          </a:graphicData>
        </a:graphic>
      </p:graphicFrame>
      <p:sp>
        <p:nvSpPr>
          <p:cNvPr id="2" name="Date Placeholder 1">
            <a:extLst>
              <a:ext uri="{FF2B5EF4-FFF2-40B4-BE49-F238E27FC236}">
                <a16:creationId xmlns:a16="http://schemas.microsoft.com/office/drawing/2014/main" id="{81D326A1-B8D0-41AC-A042-19FB156F41E2}"/>
              </a:ext>
            </a:extLst>
          </p:cNvPr>
          <p:cNvSpPr>
            <a:spLocks noGrp="1"/>
          </p:cNvSpPr>
          <p:nvPr>
            <p:ph type="dt" sz="half" idx="10"/>
          </p:nvPr>
        </p:nvSpPr>
        <p:spPr/>
        <p:txBody>
          <a:bodyPr/>
          <a:lstStyle/>
          <a:p>
            <a:pPr>
              <a:defRPr/>
            </a:pPr>
            <a:fld id="{2512A55A-B0FD-420A-B5FE-0677151385B9}" type="datetime5">
              <a:rPr lang="en-US" smtClean="0"/>
              <a:t>9-Apr-23</a:t>
            </a:fld>
            <a:endParaRPr lang="en-US"/>
          </a:p>
        </p:txBody>
      </p:sp>
      <p:sp>
        <p:nvSpPr>
          <p:cNvPr id="6" name="Footer Placeholder 5">
            <a:extLst>
              <a:ext uri="{FF2B5EF4-FFF2-40B4-BE49-F238E27FC236}">
                <a16:creationId xmlns:a16="http://schemas.microsoft.com/office/drawing/2014/main" id="{85EA0171-2190-4110-8A7A-70A186627DE0}"/>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9C1CC0D3-F332-4785-8805-F86F3B708B2D}"/>
              </a:ext>
            </a:extLst>
          </p:cNvPr>
          <p:cNvSpPr>
            <a:spLocks noGrp="1"/>
          </p:cNvSpPr>
          <p:nvPr>
            <p:ph type="sldNum" sz="quarter" idx="12"/>
          </p:nvPr>
        </p:nvSpPr>
        <p:spPr/>
        <p:txBody>
          <a:bodyPr/>
          <a:lstStyle/>
          <a:p>
            <a:fld id="{906F6DFE-AA00-4BFD-9D61-CA29BB78DE22}" type="slidenum">
              <a:rPr lang="en-US" altLang="en-US" smtClean="0"/>
              <a:pPr/>
              <a:t>17</a:t>
            </a:fld>
            <a:endParaRPr lang="en-US" altLang="en-US"/>
          </a:p>
        </p:txBody>
      </p:sp>
    </p:spTree>
    <p:extLst>
      <p:ext uri="{BB962C8B-B14F-4D97-AF65-F5344CB8AC3E}">
        <p14:creationId xmlns:p14="http://schemas.microsoft.com/office/powerpoint/2010/main" val="2925639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following is the plot of the standard normal probability density function.</a:t>
            </a:r>
            <a:endParaRPr lang="en-GB" dirty="0">
              <a:latin typeface="Times New Roman" panose="02020603050405020304" pitchFamily="18" charset="0"/>
              <a:cs typeface="Times New Roman" panose="02020603050405020304" pitchFamily="18" charset="0"/>
            </a:endParaRPr>
          </a:p>
        </p:txBody>
      </p:sp>
      <p:pic>
        <p:nvPicPr>
          <p:cNvPr id="45058" name="Picture 2" descr="http://www.engineeredsoftware.com/nasa/images/image101.gif"/>
          <p:cNvPicPr>
            <a:picLocks noChangeAspect="1" noChangeArrowheads="1"/>
          </p:cNvPicPr>
          <p:nvPr/>
        </p:nvPicPr>
        <p:blipFill rotWithShape="1">
          <a:blip r:embed="rId2">
            <a:extLst>
              <a:ext uri="{28A0092B-C50C-407E-A947-70E740481C1C}">
                <a14:useLocalDpi xmlns:a14="http://schemas.microsoft.com/office/drawing/2010/main" val="0"/>
              </a:ext>
            </a:extLst>
          </a:blip>
          <a:srcRect b="8784"/>
          <a:stretch/>
        </p:blipFill>
        <p:spPr bwMode="auto">
          <a:xfrm>
            <a:off x="1752600" y="2514600"/>
            <a:ext cx="5257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0" y="6096000"/>
            <a:ext cx="609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Z</a:t>
            </a:r>
          </a:p>
        </p:txBody>
      </p:sp>
      <p:sp>
        <p:nvSpPr>
          <p:cNvPr id="4" name="Date Placeholder 3">
            <a:extLst>
              <a:ext uri="{FF2B5EF4-FFF2-40B4-BE49-F238E27FC236}">
                <a16:creationId xmlns:a16="http://schemas.microsoft.com/office/drawing/2014/main" id="{9D13ABA9-D8EF-4457-B7D5-10B9A409FDED}"/>
              </a:ext>
            </a:extLst>
          </p:cNvPr>
          <p:cNvSpPr>
            <a:spLocks noGrp="1"/>
          </p:cNvSpPr>
          <p:nvPr>
            <p:ph type="dt" sz="half" idx="10"/>
          </p:nvPr>
        </p:nvSpPr>
        <p:spPr/>
        <p:txBody>
          <a:bodyPr/>
          <a:lstStyle/>
          <a:p>
            <a:pPr>
              <a:defRPr/>
            </a:pPr>
            <a:fld id="{90682B58-6445-4255-B761-B82CA2148C65}" type="datetime5">
              <a:rPr lang="en-US" smtClean="0"/>
              <a:t>9-Apr-23</a:t>
            </a:fld>
            <a:endParaRPr lang="en-US"/>
          </a:p>
        </p:txBody>
      </p:sp>
      <p:sp>
        <p:nvSpPr>
          <p:cNvPr id="5" name="Footer Placeholder 4">
            <a:extLst>
              <a:ext uri="{FF2B5EF4-FFF2-40B4-BE49-F238E27FC236}">
                <a16:creationId xmlns:a16="http://schemas.microsoft.com/office/drawing/2014/main" id="{AA17810A-9FCE-4216-90B7-7E1BEBF7AA16}"/>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68C4F90C-9B44-467D-ACA5-5F3492F04F5A}"/>
              </a:ext>
            </a:extLst>
          </p:cNvPr>
          <p:cNvSpPr>
            <a:spLocks noGrp="1"/>
          </p:cNvSpPr>
          <p:nvPr>
            <p:ph type="sldNum" sz="quarter" idx="12"/>
          </p:nvPr>
        </p:nvSpPr>
        <p:spPr/>
        <p:txBody>
          <a:bodyPr/>
          <a:lstStyle/>
          <a:p>
            <a:fld id="{906F6DFE-AA00-4BFD-9D61-CA29BB78DE22}" type="slidenum">
              <a:rPr lang="en-US" altLang="en-US" smtClean="0"/>
              <a:pPr/>
              <a:t>18</a:t>
            </a:fld>
            <a:endParaRPr lang="en-US" altLang="en-US"/>
          </a:p>
        </p:txBody>
      </p:sp>
    </p:spTree>
    <p:extLst>
      <p:ext uri="{BB962C8B-B14F-4D97-AF65-F5344CB8AC3E}">
        <p14:creationId xmlns:p14="http://schemas.microsoft.com/office/powerpoint/2010/main" val="1044053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idx="4294967295"/>
          </p:nvPr>
        </p:nvSpPr>
        <p:spPr>
          <a:xfrm>
            <a:off x="395288" y="228600"/>
            <a:ext cx="8208962" cy="1112838"/>
          </a:xfrm>
        </p:spPr>
        <p:txBody>
          <a:bodyPr/>
          <a:lstStyle/>
          <a:p>
            <a:pPr algn="just"/>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Translation to the </a:t>
            </a:r>
            <a:r>
              <a:rPr lang="en-US" sz="35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Standardised</a:t>
            </a:r>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Normal Distribution</a:t>
            </a:r>
          </a:p>
        </p:txBody>
      </p:sp>
      <p:sp>
        <p:nvSpPr>
          <p:cNvPr id="13316" name="Rectangle 3"/>
          <p:cNvSpPr>
            <a:spLocks noGrp="1" noChangeArrowheads="1"/>
          </p:cNvSpPr>
          <p:nvPr>
            <p:ph type="body" idx="4294967295"/>
          </p:nvPr>
        </p:nvSpPr>
        <p:spPr>
          <a:xfrm>
            <a:off x="590551" y="1519238"/>
            <a:ext cx="8208962" cy="1947862"/>
          </a:xfrm>
        </p:spPr>
        <p:txBody>
          <a:bodyPr/>
          <a:lstStyle/>
          <a:p>
            <a:pPr marL="0" indent="0" algn="just">
              <a:buNone/>
            </a:pPr>
            <a:r>
              <a:rPr lang="en-US" dirty="0">
                <a:solidFill>
                  <a:srgbClr val="000000"/>
                </a:solidFill>
                <a:latin typeface="Times New Roman" panose="02020603050405020304" pitchFamily="18" charset="0"/>
                <a:cs typeface="Times New Roman" panose="02020603050405020304" pitchFamily="18" charset="0"/>
              </a:rPr>
              <a:t>Translate from X to the </a:t>
            </a:r>
            <a:r>
              <a:rPr lang="en-US" dirty="0" err="1">
                <a:solidFill>
                  <a:srgbClr val="000000"/>
                </a:solidFill>
                <a:latin typeface="Times New Roman" panose="02020603050405020304" pitchFamily="18" charset="0"/>
                <a:cs typeface="Times New Roman" panose="02020603050405020304" pitchFamily="18" charset="0"/>
              </a:rPr>
              <a:t>standardised</a:t>
            </a:r>
            <a:r>
              <a:rPr lang="en-US" dirty="0">
                <a:solidFill>
                  <a:srgbClr val="000000"/>
                </a:solidFill>
                <a:latin typeface="Times New Roman" panose="02020603050405020304" pitchFamily="18" charset="0"/>
                <a:cs typeface="Times New Roman" panose="02020603050405020304" pitchFamily="18" charset="0"/>
              </a:rPr>
              <a:t> normal (the ‘Z’ distribution) by subtracting the mean of X and dividing by its standard deviation:</a:t>
            </a:r>
          </a:p>
        </p:txBody>
      </p:sp>
      <p:graphicFrame>
        <p:nvGraphicFramePr>
          <p:cNvPr id="13314" name="Object 2"/>
          <p:cNvGraphicFramePr>
            <a:graphicFrameLocks noChangeAspect="1"/>
          </p:cNvGraphicFramePr>
          <p:nvPr>
            <p:extLst>
              <p:ext uri="{D42A27DB-BD31-4B8C-83A1-F6EECF244321}">
                <p14:modId xmlns:p14="http://schemas.microsoft.com/office/powerpoint/2010/main" val="2560625814"/>
              </p:ext>
            </p:extLst>
          </p:nvPr>
        </p:nvGraphicFramePr>
        <p:xfrm>
          <a:off x="2771775" y="3200400"/>
          <a:ext cx="3821113" cy="1635125"/>
        </p:xfrm>
        <a:graphic>
          <a:graphicData uri="http://schemas.openxmlformats.org/presentationml/2006/ole">
            <mc:AlternateContent xmlns:mc="http://schemas.openxmlformats.org/markup-compatibility/2006">
              <mc:Choice xmlns:v="urn:schemas-microsoft-com:vml" Requires="v">
                <p:oleObj name="Equation" r:id="rId3" imgW="939600" imgH="558720" progId="Equation.3">
                  <p:embed/>
                </p:oleObj>
              </mc:Choice>
              <mc:Fallback>
                <p:oleObj name="Equation" r:id="rId3" imgW="939600" imgH="558720" progId="Equation.3">
                  <p:embed/>
                  <p:pic>
                    <p:nvPicPr>
                      <p:cNvPr id="133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200400"/>
                        <a:ext cx="3821113" cy="163512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13317" name="Text Box 5"/>
          <p:cNvSpPr txBox="1">
            <a:spLocks noChangeArrowheads="1"/>
          </p:cNvSpPr>
          <p:nvPr/>
        </p:nvSpPr>
        <p:spPr bwMode="auto">
          <a:xfrm>
            <a:off x="609600" y="5181600"/>
            <a:ext cx="8305800" cy="955675"/>
          </a:xfrm>
          <a:prstGeom prst="rect">
            <a:avLst/>
          </a:prstGeom>
          <a:solidFill>
            <a:srgbClr val="C7DAF7"/>
          </a:solidFill>
          <a:ln w="9525">
            <a:solidFill>
              <a:schemeClr val="tx1"/>
            </a:solidFill>
            <a:miter lim="800000"/>
            <a:headEnd/>
            <a:tailEnd/>
          </a:ln>
        </p:spPr>
        <p:txBody>
          <a:bodyPr>
            <a:spAutoFit/>
          </a:bodyPr>
          <a:lstStyle/>
          <a:p>
            <a:pPr algn="just">
              <a:spcBef>
                <a:spcPct val="50000"/>
              </a:spcBef>
            </a:pPr>
            <a:r>
              <a:rPr lang="en-US" sz="2800" dirty="0">
                <a:latin typeface="Times New Roman" panose="02020603050405020304" pitchFamily="18" charset="0"/>
                <a:cs typeface="Times New Roman" panose="02020603050405020304" pitchFamily="18" charset="0"/>
              </a:rPr>
              <a:t>The Z distribution always has mean = 0 and standard deviation = 1</a:t>
            </a:r>
          </a:p>
        </p:txBody>
      </p:sp>
      <p:sp>
        <p:nvSpPr>
          <p:cNvPr id="2" name="Date Placeholder 1">
            <a:extLst>
              <a:ext uri="{FF2B5EF4-FFF2-40B4-BE49-F238E27FC236}">
                <a16:creationId xmlns:a16="http://schemas.microsoft.com/office/drawing/2014/main" id="{562B38F8-126D-4FF7-BF3D-60FDAEFB17CD}"/>
              </a:ext>
            </a:extLst>
          </p:cNvPr>
          <p:cNvSpPr>
            <a:spLocks noGrp="1"/>
          </p:cNvSpPr>
          <p:nvPr>
            <p:ph type="dt" sz="half" idx="10"/>
          </p:nvPr>
        </p:nvSpPr>
        <p:spPr/>
        <p:txBody>
          <a:bodyPr/>
          <a:lstStyle/>
          <a:p>
            <a:pPr>
              <a:defRPr/>
            </a:pPr>
            <a:fld id="{6A32FFF0-F00E-4272-BE9E-C3B195530E33}" type="datetime5">
              <a:rPr lang="en-US" smtClean="0"/>
              <a:t>9-Apr-23</a:t>
            </a:fld>
            <a:endParaRPr lang="en-US"/>
          </a:p>
        </p:txBody>
      </p:sp>
      <p:sp>
        <p:nvSpPr>
          <p:cNvPr id="3" name="Footer Placeholder 2">
            <a:extLst>
              <a:ext uri="{FF2B5EF4-FFF2-40B4-BE49-F238E27FC236}">
                <a16:creationId xmlns:a16="http://schemas.microsoft.com/office/drawing/2014/main" id="{6228A110-2D63-460D-B83A-97F6882F25A5}"/>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C154CE52-2E32-4442-B429-9FA3AF9C315C}"/>
              </a:ext>
            </a:extLst>
          </p:cNvPr>
          <p:cNvSpPr>
            <a:spLocks noGrp="1"/>
          </p:cNvSpPr>
          <p:nvPr>
            <p:ph type="sldNum" sz="quarter" idx="12"/>
          </p:nvPr>
        </p:nvSpPr>
        <p:spPr/>
        <p:txBody>
          <a:bodyPr/>
          <a:lstStyle/>
          <a:p>
            <a:fld id="{CE044D25-0416-42B9-9B68-64245915A2EA}" type="slidenum">
              <a:rPr lang="en-US" altLang="en-US" smtClean="0"/>
              <a:pPr/>
              <a:t>19</a:t>
            </a:fld>
            <a:endParaRPr lang="en-US" altLang="en-US"/>
          </a:p>
        </p:txBody>
      </p:sp>
    </p:spTree>
    <p:extLst>
      <p:ext uri="{BB962C8B-B14F-4D97-AF65-F5344CB8AC3E}">
        <p14:creationId xmlns:p14="http://schemas.microsoft.com/office/powerpoint/2010/main" val="2988568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001000" cy="1143000"/>
          </a:xfrm>
        </p:spPr>
        <p:txBody>
          <a:bodyPr/>
          <a:lstStyle/>
          <a:p>
            <a:r>
              <a:rPr lang="en-GB" sz="3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
        <p:nvSpPr>
          <p:cNvPr id="3" name="Content Placeholder 2"/>
          <p:cNvSpPr>
            <a:spLocks noGrp="1"/>
          </p:cNvSpPr>
          <p:nvPr>
            <p:ph idx="1"/>
          </p:nvPr>
        </p:nvSpPr>
        <p:spPr/>
        <p:txBody>
          <a:bodyPr/>
          <a:lstStyle/>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Definitions</a:t>
            </a:r>
          </a:p>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Continuous Probability Distributions</a:t>
            </a:r>
          </a:p>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Sampling Distributions</a:t>
            </a:r>
          </a:p>
          <a:p>
            <a:pPr>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Central Limit Theorem</a:t>
            </a:r>
          </a:p>
          <a:p>
            <a:pPr algn="just">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Normal Approximation to the Binomial Distribution</a:t>
            </a:r>
          </a:p>
          <a:p>
            <a:pPr algn="just">
              <a:buClr>
                <a:schemeClr val="tx1"/>
              </a:buClr>
              <a:buFont typeface="Times New Roman" panose="02020603050405020304" pitchFamily="18" charset="0"/>
              <a:buChar char="ᴥ"/>
            </a:pPr>
            <a:r>
              <a:rPr lang="en-IN" dirty="0">
                <a:latin typeface="Times New Roman" panose="02020603050405020304" pitchFamily="18" charset="0"/>
                <a:cs typeface="Times New Roman" panose="02020603050405020304" pitchFamily="18" charset="0"/>
              </a:rPr>
              <a:t>Introduce additional Continuous Probability Distributions</a:t>
            </a:r>
          </a:p>
          <a:p>
            <a:pPr algn="just">
              <a:buClr>
                <a:schemeClr val="tx1"/>
              </a:buClr>
              <a:buFont typeface="Times New Roman" panose="02020603050405020304" pitchFamily="18" charset="0"/>
              <a:buChar char="ᴥ"/>
            </a:pP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FECFFD0-F423-4AED-9422-87DF2499E985}"/>
              </a:ext>
            </a:extLst>
          </p:cNvPr>
          <p:cNvSpPr>
            <a:spLocks noGrp="1"/>
          </p:cNvSpPr>
          <p:nvPr>
            <p:ph type="dt" sz="half" idx="10"/>
          </p:nvPr>
        </p:nvSpPr>
        <p:spPr/>
        <p:txBody>
          <a:bodyPr/>
          <a:lstStyle/>
          <a:p>
            <a:pPr>
              <a:defRPr/>
            </a:pPr>
            <a:fld id="{08B28F52-6005-4EAA-8C8F-B7358705B10F}" type="datetime5">
              <a:rPr lang="en-US" smtClean="0"/>
              <a:t>9-Apr-23</a:t>
            </a:fld>
            <a:endParaRPr lang="en-US"/>
          </a:p>
        </p:txBody>
      </p:sp>
      <p:sp>
        <p:nvSpPr>
          <p:cNvPr id="5" name="Footer Placeholder 4">
            <a:extLst>
              <a:ext uri="{FF2B5EF4-FFF2-40B4-BE49-F238E27FC236}">
                <a16:creationId xmlns:a16="http://schemas.microsoft.com/office/drawing/2014/main" id="{12C1777B-6A9C-469C-8AC4-1CF098D6FFEA}"/>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B8222BFA-C6AB-4C39-AD61-6A18A8563595}"/>
              </a:ext>
            </a:extLst>
          </p:cNvPr>
          <p:cNvSpPr>
            <a:spLocks noGrp="1"/>
          </p:cNvSpPr>
          <p:nvPr>
            <p:ph type="sldNum" sz="quarter" idx="12"/>
          </p:nvPr>
        </p:nvSpPr>
        <p:spPr/>
        <p:txBody>
          <a:bodyPr/>
          <a:lstStyle/>
          <a:p>
            <a:fld id="{906F6DFE-AA00-4BFD-9D61-CA29BB78DE22}" type="slidenum">
              <a:rPr lang="en-US" altLang="en-US" smtClean="0"/>
              <a:pPr/>
              <a:t>2</a:t>
            </a:fld>
            <a:endParaRPr lang="en-US" altLang="en-US"/>
          </a:p>
        </p:txBody>
      </p:sp>
    </p:spTree>
    <p:extLst>
      <p:ext uri="{BB962C8B-B14F-4D97-AF65-F5344CB8AC3E}">
        <p14:creationId xmlns:p14="http://schemas.microsoft.com/office/powerpoint/2010/main" val="2479678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38325"/>
            <a:ext cx="5581650"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5" name="Rectangle 2"/>
          <p:cNvSpPr>
            <a:spLocks noGrp="1" noChangeArrowheads="1"/>
          </p:cNvSpPr>
          <p:nvPr>
            <p:ph type="title"/>
          </p:nvPr>
        </p:nvSpPr>
        <p:spPr>
          <a:xfrm>
            <a:off x="585788" y="304800"/>
            <a:ext cx="7415212" cy="1295400"/>
          </a:xfrm>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2 :– </a:t>
            </a:r>
            <a:r>
              <a:rPr lang="en-US" altLang="en-US"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Weight gain of pigs</a:t>
            </a:r>
          </a:p>
        </p:txBody>
      </p:sp>
      <p:pic>
        <p:nvPicPr>
          <p:cNvPr id="256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825" y="1838325"/>
            <a:ext cx="15811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758548" y="4324162"/>
            <a:ext cx="5529770" cy="801062"/>
            <a:chOff x="758548" y="4324162"/>
            <a:chExt cx="5529770" cy="801062"/>
          </a:xfrm>
        </p:grpSpPr>
        <p:grpSp>
          <p:nvGrpSpPr>
            <p:cNvPr id="7" name="Group 6"/>
            <p:cNvGrpSpPr/>
            <p:nvPr/>
          </p:nvGrpSpPr>
          <p:grpSpPr>
            <a:xfrm>
              <a:off x="908419" y="4324162"/>
              <a:ext cx="4974981" cy="307549"/>
              <a:chOff x="908419" y="4324162"/>
              <a:chExt cx="4974981" cy="307549"/>
            </a:xfrm>
          </p:grpSpPr>
          <p:sp>
            <p:nvSpPr>
              <p:cNvPr id="9" name="Isosceles Triangle 8"/>
              <p:cNvSpPr/>
              <p:nvPr/>
            </p:nvSpPr>
            <p:spPr>
              <a:xfrm>
                <a:off x="3318700" y="4529136"/>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0" name="Isosceles Triangle 9"/>
              <p:cNvSpPr/>
              <p:nvPr/>
            </p:nvSpPr>
            <p:spPr>
              <a:xfrm>
                <a:off x="908419" y="4529136"/>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6" name="Freeform 5"/>
              <p:cNvSpPr/>
              <p:nvPr/>
            </p:nvSpPr>
            <p:spPr>
              <a:xfrm>
                <a:off x="912875" y="4346786"/>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4" name="Freeform 13"/>
              <p:cNvSpPr/>
              <p:nvPr/>
            </p:nvSpPr>
            <p:spPr>
              <a:xfrm>
                <a:off x="3370325" y="4324163"/>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5" name="Freeform 14"/>
              <p:cNvSpPr/>
              <p:nvPr/>
            </p:nvSpPr>
            <p:spPr>
              <a:xfrm>
                <a:off x="4193475" y="4324162"/>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6" name="Freeform 15"/>
              <p:cNvSpPr/>
              <p:nvPr/>
            </p:nvSpPr>
            <p:spPr>
              <a:xfrm>
                <a:off x="5012625" y="4328927"/>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7" name="Freeform 16"/>
              <p:cNvSpPr/>
              <p:nvPr/>
            </p:nvSpPr>
            <p:spPr>
              <a:xfrm>
                <a:off x="2551175" y="4333688"/>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8" name="Freeform 17"/>
              <p:cNvSpPr/>
              <p:nvPr/>
            </p:nvSpPr>
            <p:spPr>
              <a:xfrm>
                <a:off x="1732025" y="4337074"/>
                <a:ext cx="819150" cy="200209"/>
              </a:xfrm>
              <a:custGeom>
                <a:avLst/>
                <a:gdLst>
                  <a:gd name="connsiteX0" fmla="*/ 0 w 819150"/>
                  <a:gd name="connsiteY0" fmla="*/ 200209 h 200209"/>
                  <a:gd name="connsiteX1" fmla="*/ 409575 w 819150"/>
                  <a:gd name="connsiteY1" fmla="*/ 184 h 200209"/>
                  <a:gd name="connsiteX2" fmla="*/ 819150 w 819150"/>
                  <a:gd name="connsiteY2" fmla="*/ 171634 h 200209"/>
                </a:gdLst>
                <a:ahLst/>
                <a:cxnLst>
                  <a:cxn ang="0">
                    <a:pos x="connsiteX0" y="connsiteY0"/>
                  </a:cxn>
                  <a:cxn ang="0">
                    <a:pos x="connsiteX1" y="connsiteY1"/>
                  </a:cxn>
                  <a:cxn ang="0">
                    <a:pos x="connsiteX2" y="connsiteY2"/>
                  </a:cxn>
                </a:cxnLst>
                <a:rect l="l" t="t" r="r" b="b"/>
                <a:pathLst>
                  <a:path w="819150" h="200209">
                    <a:moveTo>
                      <a:pt x="0" y="200209"/>
                    </a:moveTo>
                    <a:cubicBezTo>
                      <a:pt x="136525" y="102577"/>
                      <a:pt x="273050" y="4946"/>
                      <a:pt x="409575" y="184"/>
                    </a:cubicBezTo>
                    <a:cubicBezTo>
                      <a:pt x="546100" y="-4579"/>
                      <a:pt x="682625" y="83527"/>
                      <a:pt x="819150" y="17163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19" name="Isosceles Triangle 18"/>
              <p:cNvSpPr/>
              <p:nvPr/>
            </p:nvSpPr>
            <p:spPr>
              <a:xfrm>
                <a:off x="4141849" y="4529136"/>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0" name="Isosceles Triangle 19"/>
              <p:cNvSpPr/>
              <p:nvPr/>
            </p:nvSpPr>
            <p:spPr>
              <a:xfrm>
                <a:off x="4960999" y="4524371"/>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1" name="Isosceles Triangle 20"/>
              <p:cNvSpPr/>
              <p:nvPr/>
            </p:nvSpPr>
            <p:spPr>
              <a:xfrm>
                <a:off x="5780149" y="4500560"/>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2" name="Isosceles Triangle 21"/>
              <p:cNvSpPr/>
              <p:nvPr/>
            </p:nvSpPr>
            <p:spPr>
              <a:xfrm>
                <a:off x="2499549" y="4523268"/>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sp>
            <p:nvSpPr>
              <p:cNvPr id="23" name="Isosceles Triangle 22"/>
              <p:cNvSpPr/>
              <p:nvPr/>
            </p:nvSpPr>
            <p:spPr>
              <a:xfrm>
                <a:off x="1680399" y="4538842"/>
                <a:ext cx="103251" cy="928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latin typeface="Times New Roman" panose="02020603050405020304" pitchFamily="18" charset="0"/>
                  <a:cs typeface="Times New Roman" panose="02020603050405020304" pitchFamily="18" charset="0"/>
                </a:endParaRPr>
              </a:p>
            </p:txBody>
          </p:sp>
        </p:grpSp>
        <p:sp>
          <p:nvSpPr>
            <p:cNvPr id="8" name="TextBox 7"/>
            <p:cNvSpPr txBox="1"/>
            <p:nvPr/>
          </p:nvSpPr>
          <p:spPr>
            <a:xfrm>
              <a:off x="3171825"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Z=0</a:t>
              </a:r>
            </a:p>
          </p:txBody>
        </p:sp>
        <p:sp>
          <p:nvSpPr>
            <p:cNvPr id="26" name="TextBox 25"/>
            <p:cNvSpPr txBox="1"/>
            <p:nvPr/>
          </p:nvSpPr>
          <p:spPr>
            <a:xfrm>
              <a:off x="758548" y="4663559"/>
              <a:ext cx="801823"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Z=-3</a:t>
              </a:r>
            </a:p>
          </p:txBody>
        </p:sp>
        <p:sp>
          <p:nvSpPr>
            <p:cNvPr id="27" name="TextBox 26"/>
            <p:cNvSpPr txBox="1"/>
            <p:nvPr/>
          </p:nvSpPr>
          <p:spPr>
            <a:xfrm>
              <a:off x="3950788"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Z=1</a:t>
              </a:r>
            </a:p>
          </p:txBody>
        </p:sp>
        <p:sp>
          <p:nvSpPr>
            <p:cNvPr id="28" name="TextBox 27"/>
            <p:cNvSpPr txBox="1"/>
            <p:nvPr/>
          </p:nvSpPr>
          <p:spPr>
            <a:xfrm>
              <a:off x="4769938"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Z=2</a:t>
              </a:r>
            </a:p>
          </p:txBody>
        </p:sp>
        <p:sp>
          <p:nvSpPr>
            <p:cNvPr id="29" name="TextBox 28"/>
            <p:cNvSpPr txBox="1"/>
            <p:nvPr/>
          </p:nvSpPr>
          <p:spPr>
            <a:xfrm>
              <a:off x="5589088" y="4663559"/>
              <a:ext cx="699230"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Z=3</a:t>
              </a:r>
            </a:p>
          </p:txBody>
        </p:sp>
        <p:sp>
          <p:nvSpPr>
            <p:cNvPr id="30" name="TextBox 29"/>
            <p:cNvSpPr txBox="1"/>
            <p:nvPr/>
          </p:nvSpPr>
          <p:spPr>
            <a:xfrm>
              <a:off x="2377798" y="4663559"/>
              <a:ext cx="801823"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Z=-1</a:t>
              </a:r>
            </a:p>
          </p:txBody>
        </p:sp>
        <p:sp>
          <p:nvSpPr>
            <p:cNvPr id="31" name="TextBox 30"/>
            <p:cNvSpPr txBox="1"/>
            <p:nvPr/>
          </p:nvSpPr>
          <p:spPr>
            <a:xfrm>
              <a:off x="1558648" y="4663559"/>
              <a:ext cx="801823" cy="461665"/>
            </a:xfrm>
            <a:prstGeom prst="rect">
              <a:avLst/>
            </a:prstGeom>
            <a:noFill/>
          </p:spPr>
          <p:txBody>
            <a:bodyPr wrap="none" rtlCol="0">
              <a:spAutoFit/>
            </a:bodyPr>
            <a:lstStyle/>
            <a:p>
              <a:r>
                <a:rPr lang="en-NZ" dirty="0">
                  <a:solidFill>
                    <a:srgbClr val="FF0000"/>
                  </a:solidFill>
                  <a:latin typeface="Times New Roman" panose="02020603050405020304" pitchFamily="18" charset="0"/>
                  <a:cs typeface="Times New Roman" panose="02020603050405020304" pitchFamily="18" charset="0"/>
                </a:rPr>
                <a:t>Z=-2</a:t>
              </a:r>
            </a:p>
          </p:txBody>
        </p:sp>
      </p:grpSp>
      <p:sp>
        <p:nvSpPr>
          <p:cNvPr id="12" name="TextBox 11"/>
          <p:cNvSpPr txBox="1"/>
          <p:nvPr/>
        </p:nvSpPr>
        <p:spPr>
          <a:xfrm>
            <a:off x="398525" y="5133975"/>
            <a:ext cx="1773242"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Z=0 : typical</a:t>
            </a:r>
          </a:p>
        </p:txBody>
      </p:sp>
      <p:sp>
        <p:nvSpPr>
          <p:cNvPr id="34" name="TextBox 33"/>
          <p:cNvSpPr txBox="1"/>
          <p:nvPr/>
        </p:nvSpPr>
        <p:spPr>
          <a:xfrm>
            <a:off x="425475" y="5595640"/>
            <a:ext cx="3456395"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Z=1 : bit higher than usual</a:t>
            </a:r>
          </a:p>
        </p:txBody>
      </p:sp>
      <p:sp>
        <p:nvSpPr>
          <p:cNvPr id="35" name="TextBox 34"/>
          <p:cNvSpPr txBox="1"/>
          <p:nvPr/>
        </p:nvSpPr>
        <p:spPr>
          <a:xfrm>
            <a:off x="440525" y="6057305"/>
            <a:ext cx="3456395"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Z=2 : lot higher than usual</a:t>
            </a:r>
          </a:p>
        </p:txBody>
      </p:sp>
      <p:sp>
        <p:nvSpPr>
          <p:cNvPr id="36" name="TextBox 35"/>
          <p:cNvSpPr txBox="1"/>
          <p:nvPr/>
        </p:nvSpPr>
        <p:spPr>
          <a:xfrm>
            <a:off x="5012625" y="5133974"/>
            <a:ext cx="2789546"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Z=3 : extremely high</a:t>
            </a:r>
          </a:p>
        </p:txBody>
      </p:sp>
      <p:sp>
        <p:nvSpPr>
          <p:cNvPr id="37" name="TextBox 36"/>
          <p:cNvSpPr txBox="1"/>
          <p:nvPr/>
        </p:nvSpPr>
        <p:spPr>
          <a:xfrm>
            <a:off x="5012624" y="5595639"/>
            <a:ext cx="3474028"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Z=-1 : bit lower than usual</a:t>
            </a:r>
          </a:p>
        </p:txBody>
      </p:sp>
      <p:sp>
        <p:nvSpPr>
          <p:cNvPr id="38" name="TextBox 37"/>
          <p:cNvSpPr txBox="1"/>
          <p:nvPr/>
        </p:nvSpPr>
        <p:spPr>
          <a:xfrm>
            <a:off x="5064250" y="6057304"/>
            <a:ext cx="619080" cy="461665"/>
          </a:xfrm>
          <a:prstGeom prst="rect">
            <a:avLst/>
          </a:prstGeom>
          <a:noFill/>
        </p:spPr>
        <p:txBody>
          <a:bodyPr wrap="none" rtlCol="0">
            <a:spAutoFit/>
          </a:bodyPr>
          <a:lstStyle/>
          <a:p>
            <a:r>
              <a:rPr lang="en-NZ" sz="2400" dirty="0">
                <a:latin typeface="Times New Roman" panose="02020603050405020304" pitchFamily="18" charset="0"/>
                <a:cs typeface="Times New Roman" panose="02020603050405020304" pitchFamily="18" charset="0"/>
              </a:rPr>
              <a:t>etc.</a:t>
            </a:r>
          </a:p>
        </p:txBody>
      </p:sp>
      <p:sp>
        <p:nvSpPr>
          <p:cNvPr id="2" name="Date Placeholder 1">
            <a:extLst>
              <a:ext uri="{FF2B5EF4-FFF2-40B4-BE49-F238E27FC236}">
                <a16:creationId xmlns:a16="http://schemas.microsoft.com/office/drawing/2014/main" id="{9CBC918C-B25D-494B-AC44-1B5E114F52BF}"/>
              </a:ext>
            </a:extLst>
          </p:cNvPr>
          <p:cNvSpPr>
            <a:spLocks noGrp="1"/>
          </p:cNvSpPr>
          <p:nvPr>
            <p:ph type="dt" sz="half" idx="10"/>
          </p:nvPr>
        </p:nvSpPr>
        <p:spPr/>
        <p:txBody>
          <a:bodyPr/>
          <a:lstStyle/>
          <a:p>
            <a:pPr>
              <a:defRPr/>
            </a:pPr>
            <a:fld id="{133EDB2C-4E03-47AC-BA8F-155A9678AFA6}" type="datetime5">
              <a:rPr lang="en-US" smtClean="0"/>
              <a:t>9-Apr-23</a:t>
            </a:fld>
            <a:endParaRPr lang="en-US"/>
          </a:p>
        </p:txBody>
      </p:sp>
      <p:sp>
        <p:nvSpPr>
          <p:cNvPr id="3" name="Footer Placeholder 2">
            <a:extLst>
              <a:ext uri="{FF2B5EF4-FFF2-40B4-BE49-F238E27FC236}">
                <a16:creationId xmlns:a16="http://schemas.microsoft.com/office/drawing/2014/main" id="{D78EC67D-1619-4053-A14D-D0D78874BEC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BE93A16F-ECFC-4382-AA56-E831533F40F1}"/>
              </a:ext>
            </a:extLst>
          </p:cNvPr>
          <p:cNvSpPr>
            <a:spLocks noGrp="1"/>
          </p:cNvSpPr>
          <p:nvPr>
            <p:ph type="sldNum" sz="quarter" idx="12"/>
          </p:nvPr>
        </p:nvSpPr>
        <p:spPr/>
        <p:txBody>
          <a:bodyPr/>
          <a:lstStyle/>
          <a:p>
            <a:fld id="{906F6DFE-AA00-4BFD-9D61-CA29BB78DE22}" type="slidenum">
              <a:rPr lang="en-US" altLang="en-US" smtClean="0"/>
              <a:pPr/>
              <a:t>20</a:t>
            </a:fld>
            <a:endParaRPr lang="en-US" altLang="en-US"/>
          </a:p>
        </p:txBody>
      </p:sp>
    </p:spTree>
    <p:extLst>
      <p:ext uri="{BB962C8B-B14F-4D97-AF65-F5344CB8AC3E}">
        <p14:creationId xmlns:p14="http://schemas.microsoft.com/office/powerpoint/2010/main" val="33740092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950152"/>
            <a:ext cx="8218714" cy="2309179"/>
          </a:xfrm>
          <a:prstGeom prst="rect">
            <a:avLst/>
          </a:prstGeom>
          <a:solidFill>
            <a:srgbClr val="FFFFC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3:–</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a:t>
            </a:r>
            <a:endPar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31371" y="1600904"/>
            <a:ext cx="8196943" cy="4365171"/>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Apples are graded by size before being packed for export or for supplying supermarkets.  The supermarket grade of a particular type of apple has mean weight 190 g and standard deviation 12 g. Assume the apple weights have a normal distribution</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Calculate the Z value for an apple that weighs 205g. </a:t>
            </a:r>
          </a:p>
          <a:p>
            <a:pPr marL="0" indent="0" algn="just">
              <a:buNone/>
            </a:pPr>
            <a:r>
              <a:rPr lang="en-NZ" sz="2800" dirty="0">
                <a:solidFill>
                  <a:srgbClr val="FF0000"/>
                </a:solidFill>
                <a:latin typeface="Times New Roman" panose="02020603050405020304" pitchFamily="18" charset="0"/>
                <a:cs typeface="Times New Roman" panose="02020603050405020304" pitchFamily="18" charset="0"/>
              </a:rPr>
              <a:t> </a:t>
            </a:r>
            <a:endParaRPr lang="en-US" sz="2800" dirty="0">
              <a:solidFill>
                <a:srgbClr val="FF0000"/>
              </a:solidFill>
              <a:latin typeface="Times New Roman" panose="02020603050405020304" pitchFamily="18" charset="0"/>
              <a:cs typeface="Times New Roman" panose="02020603050405020304" pitchFamily="18" charset="0"/>
            </a:endParaRPr>
          </a:p>
          <a:p>
            <a:pPr marL="0" indent="0" algn="just">
              <a:buNone/>
            </a:pPr>
            <a:r>
              <a:rPr lang="en-NZ" sz="2800" dirty="0">
                <a:latin typeface="Times New Roman" panose="02020603050405020304" pitchFamily="18" charset="0"/>
                <a:cs typeface="Times New Roman" panose="02020603050405020304" pitchFamily="18" charset="0"/>
              </a:rPr>
              <a:t>Write a sentence, in context, describing what this value means</a:t>
            </a:r>
          </a:p>
          <a:p>
            <a:pPr marL="0" indent="0" algn="just">
              <a:buNone/>
            </a:pPr>
            <a:r>
              <a:rPr lang="en-NZ" sz="2800" dirty="0">
                <a:solidFill>
                  <a:srgbClr val="FF0000"/>
                </a:solidFill>
                <a:latin typeface="Times New Roman" panose="02020603050405020304" pitchFamily="18" charset="0"/>
                <a:cs typeface="Times New Roman" panose="02020603050405020304" pitchFamily="18" charset="0"/>
              </a:rPr>
              <a:t> </a:t>
            </a:r>
            <a:endParaRPr lang="en-GB" sz="28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GB" sz="2800" dirty="0">
              <a:latin typeface="Times New Roman" panose="02020603050405020304" pitchFamily="18" charset="0"/>
              <a:cs typeface="Times New Roman" panose="02020603050405020304" pitchFamily="18" charset="0"/>
            </a:endParaRPr>
          </a:p>
        </p:txBody>
      </p:sp>
      <p:pic>
        <p:nvPicPr>
          <p:cNvPr id="5" name="Picture 1" descr="C:\Users\dleader\AppData\Local\Microsoft\Windows\Temporary Internet Files\Content.IE5\DK3BMDA1\question-mark-in-blue-round-button-6154-lar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352" y="15673"/>
            <a:ext cx="1296104" cy="1296104"/>
          </a:xfrm>
          <a:prstGeom prst="rect">
            <a:avLst/>
          </a:prstGeom>
          <a:noFill/>
          <a:extLst>
            <a:ext uri="{909E8E84-426E-40DD-AFC4-6F175D3DCCD1}">
              <a14:hiddenFill xmlns:a14="http://schemas.microsoft.com/office/drawing/2010/main">
                <a:solidFill>
                  <a:srgbClr val="FFFFFF"/>
                </a:solidFill>
              </a14:hiddenFill>
            </a:ext>
          </a:extLst>
        </p:spPr>
      </p:pic>
      <p:pic>
        <p:nvPicPr>
          <p:cNvPr id="106498" name="Picture 2" descr="C:\Users\dleader\AppData\Local\Microsoft\Windows\Temporary Internet Files\Content.IE5\PLT5LAWD\apples-Houston-part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352" y="15673"/>
            <a:ext cx="190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17872A83-B58F-440F-854B-B15C8B7DCC0F}"/>
              </a:ext>
            </a:extLst>
          </p:cNvPr>
          <p:cNvSpPr>
            <a:spLocks noGrp="1"/>
          </p:cNvSpPr>
          <p:nvPr>
            <p:ph type="dt" sz="half" idx="10"/>
          </p:nvPr>
        </p:nvSpPr>
        <p:spPr/>
        <p:txBody>
          <a:bodyPr/>
          <a:lstStyle/>
          <a:p>
            <a:pPr>
              <a:defRPr/>
            </a:pPr>
            <a:fld id="{DBD1AD2C-C285-4988-B5F4-024531370882}" type="datetime5">
              <a:rPr lang="en-US" smtClean="0"/>
              <a:t>9-Apr-23</a:t>
            </a:fld>
            <a:endParaRPr lang="en-US"/>
          </a:p>
        </p:txBody>
      </p:sp>
      <p:sp>
        <p:nvSpPr>
          <p:cNvPr id="7" name="Footer Placeholder 6">
            <a:extLst>
              <a:ext uri="{FF2B5EF4-FFF2-40B4-BE49-F238E27FC236}">
                <a16:creationId xmlns:a16="http://schemas.microsoft.com/office/drawing/2014/main" id="{B00C0024-5888-44EA-A280-05E9712A251F}"/>
              </a:ext>
            </a:extLst>
          </p:cNvPr>
          <p:cNvSpPr>
            <a:spLocks noGrp="1"/>
          </p:cNvSpPr>
          <p:nvPr>
            <p:ph type="ftr" sz="quarter" idx="11"/>
          </p:nvPr>
        </p:nvSpPr>
        <p:spPr/>
        <p:txBody>
          <a:bodyPr/>
          <a:lstStyle/>
          <a:p>
            <a:pPr>
              <a:defRPr/>
            </a:pPr>
            <a:r>
              <a:rPr lang="en-US"/>
              <a:t>T. Mayooran</a:t>
            </a:r>
          </a:p>
        </p:txBody>
      </p:sp>
      <p:sp>
        <p:nvSpPr>
          <p:cNvPr id="8" name="Slide Number Placeholder 7">
            <a:extLst>
              <a:ext uri="{FF2B5EF4-FFF2-40B4-BE49-F238E27FC236}">
                <a16:creationId xmlns:a16="http://schemas.microsoft.com/office/drawing/2014/main" id="{365C806B-7F25-4DD7-B38F-EEC3866BCA20}"/>
              </a:ext>
            </a:extLst>
          </p:cNvPr>
          <p:cNvSpPr>
            <a:spLocks noGrp="1"/>
          </p:cNvSpPr>
          <p:nvPr>
            <p:ph type="sldNum" sz="quarter" idx="12"/>
          </p:nvPr>
        </p:nvSpPr>
        <p:spPr/>
        <p:txBody>
          <a:bodyPr/>
          <a:lstStyle/>
          <a:p>
            <a:fld id="{906F6DFE-AA00-4BFD-9D61-CA29BB78DE22}" type="slidenum">
              <a:rPr lang="en-US" altLang="en-US" smtClean="0"/>
              <a:pPr/>
              <a:t>21</a:t>
            </a:fld>
            <a:endParaRPr lang="en-US" altLang="en-US"/>
          </a:p>
        </p:txBody>
      </p:sp>
    </p:spTree>
    <p:extLst>
      <p:ext uri="{BB962C8B-B14F-4D97-AF65-F5344CB8AC3E}">
        <p14:creationId xmlns:p14="http://schemas.microsoft.com/office/powerpoint/2010/main" val="206635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11981" y="419895"/>
            <a:ext cx="7920037" cy="1112837"/>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Comparing X and Z Units</a:t>
            </a:r>
          </a:p>
        </p:txBody>
      </p:sp>
      <p:sp>
        <p:nvSpPr>
          <p:cNvPr id="39939" name="Freeform 3"/>
          <p:cNvSpPr>
            <a:spLocks/>
          </p:cNvSpPr>
          <p:nvPr/>
        </p:nvSpPr>
        <p:spPr bwMode="auto">
          <a:xfrm>
            <a:off x="1828800" y="1981200"/>
            <a:ext cx="2243138" cy="1681163"/>
          </a:xfrm>
          <a:custGeom>
            <a:avLst/>
            <a:gdLst>
              <a:gd name="T0" fmla="*/ 0 w 901"/>
              <a:gd name="T1" fmla="*/ 2147483647 h 721"/>
              <a:gd name="T2" fmla="*/ 588824966 w 901"/>
              <a:gd name="T3" fmla="*/ 2147483647 h 721"/>
              <a:gd name="T4" fmla="*/ 880139209 w 901"/>
              <a:gd name="T5" fmla="*/ 2147483647 h 721"/>
              <a:gd name="T6" fmla="*/ 1171450806 w 901"/>
              <a:gd name="T7" fmla="*/ 2147483647 h 721"/>
              <a:gd name="T8" fmla="*/ 1468961840 w 901"/>
              <a:gd name="T9" fmla="*/ 2147483647 h 721"/>
              <a:gd name="T10" fmla="*/ 1760275928 w 901"/>
              <a:gd name="T11" fmla="*/ 2147483647 h 721"/>
              <a:gd name="T12" fmla="*/ 2051590015 w 901"/>
              <a:gd name="T13" fmla="*/ 2147483647 h 721"/>
              <a:gd name="T14" fmla="*/ 2147483647 w 901"/>
              <a:gd name="T15" fmla="*/ 2147483647 h 721"/>
              <a:gd name="T16" fmla="*/ 2147483647 w 901"/>
              <a:gd name="T17" fmla="*/ 2147483647 h 721"/>
              <a:gd name="T18" fmla="*/ 2147483647 w 901"/>
              <a:gd name="T19" fmla="*/ 1527762188 h 721"/>
              <a:gd name="T20" fmla="*/ 2147483647 w 901"/>
              <a:gd name="T21" fmla="*/ 1136305207 h 721"/>
              <a:gd name="T22" fmla="*/ 2147483647 w 901"/>
              <a:gd name="T23" fmla="*/ 772036248 h 721"/>
              <a:gd name="T24" fmla="*/ 2147483647 w 901"/>
              <a:gd name="T25" fmla="*/ 451260517 h 721"/>
              <a:gd name="T26" fmla="*/ 2147483647 w 901"/>
              <a:gd name="T27" fmla="*/ 206601179 h 721"/>
              <a:gd name="T28" fmla="*/ 2147483647 w 901"/>
              <a:gd name="T29" fmla="*/ 48930939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39940" name="Line 4"/>
          <p:cNvSpPr>
            <a:spLocks noChangeShapeType="1"/>
          </p:cNvSpPr>
          <p:nvPr/>
        </p:nvSpPr>
        <p:spPr bwMode="auto">
          <a:xfrm>
            <a:off x="2570163" y="244792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1" name="Line 5"/>
          <p:cNvSpPr>
            <a:spLocks noChangeShapeType="1"/>
          </p:cNvSpPr>
          <p:nvPr/>
        </p:nvSpPr>
        <p:spPr bwMode="auto">
          <a:xfrm>
            <a:off x="2570163" y="2570163"/>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2" name="Line 6"/>
          <p:cNvSpPr>
            <a:spLocks noChangeShapeType="1"/>
          </p:cNvSpPr>
          <p:nvPr/>
        </p:nvSpPr>
        <p:spPr bwMode="auto">
          <a:xfrm>
            <a:off x="2570163" y="2690813"/>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3" name="Line 7"/>
          <p:cNvSpPr>
            <a:spLocks noChangeShapeType="1"/>
          </p:cNvSpPr>
          <p:nvPr/>
        </p:nvSpPr>
        <p:spPr bwMode="auto">
          <a:xfrm>
            <a:off x="2570163" y="2813050"/>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4" name="Line 8"/>
          <p:cNvSpPr>
            <a:spLocks noChangeShapeType="1"/>
          </p:cNvSpPr>
          <p:nvPr/>
        </p:nvSpPr>
        <p:spPr bwMode="auto">
          <a:xfrm>
            <a:off x="2570163" y="2933700"/>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5" name="Line 9"/>
          <p:cNvSpPr>
            <a:spLocks noChangeShapeType="1"/>
          </p:cNvSpPr>
          <p:nvPr/>
        </p:nvSpPr>
        <p:spPr bwMode="auto">
          <a:xfrm>
            <a:off x="2570163" y="3055938"/>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6" name="Line 10"/>
          <p:cNvSpPr>
            <a:spLocks noChangeShapeType="1"/>
          </p:cNvSpPr>
          <p:nvPr/>
        </p:nvSpPr>
        <p:spPr bwMode="auto">
          <a:xfrm>
            <a:off x="2570163" y="3176588"/>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7" name="Line 11"/>
          <p:cNvSpPr>
            <a:spLocks noChangeShapeType="1"/>
          </p:cNvSpPr>
          <p:nvPr/>
        </p:nvSpPr>
        <p:spPr bwMode="auto">
          <a:xfrm>
            <a:off x="2570163" y="329882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8" name="Line 12"/>
          <p:cNvSpPr>
            <a:spLocks noChangeShapeType="1"/>
          </p:cNvSpPr>
          <p:nvPr/>
        </p:nvSpPr>
        <p:spPr bwMode="auto">
          <a:xfrm>
            <a:off x="2570163" y="341947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49" name="Line 13"/>
          <p:cNvSpPr>
            <a:spLocks noChangeShapeType="1"/>
          </p:cNvSpPr>
          <p:nvPr/>
        </p:nvSpPr>
        <p:spPr bwMode="auto">
          <a:xfrm>
            <a:off x="2570163" y="3540125"/>
            <a:ext cx="1587" cy="0"/>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0" name="Line 14"/>
          <p:cNvSpPr>
            <a:spLocks noChangeShapeType="1"/>
          </p:cNvSpPr>
          <p:nvPr/>
        </p:nvSpPr>
        <p:spPr bwMode="auto">
          <a:xfrm>
            <a:off x="5588000"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1" name="Line 15"/>
          <p:cNvSpPr>
            <a:spLocks noChangeShapeType="1"/>
          </p:cNvSpPr>
          <p:nvPr/>
        </p:nvSpPr>
        <p:spPr bwMode="auto">
          <a:xfrm>
            <a:off x="5287963"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2" name="Line 16"/>
          <p:cNvSpPr>
            <a:spLocks noChangeShapeType="1"/>
          </p:cNvSpPr>
          <p:nvPr/>
        </p:nvSpPr>
        <p:spPr bwMode="auto">
          <a:xfrm>
            <a:off x="4986338"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3" name="Line 17"/>
          <p:cNvSpPr>
            <a:spLocks noChangeShapeType="1"/>
          </p:cNvSpPr>
          <p:nvPr/>
        </p:nvSpPr>
        <p:spPr bwMode="auto">
          <a:xfrm>
            <a:off x="4686300"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4" name="Line 18"/>
          <p:cNvSpPr>
            <a:spLocks noChangeShapeType="1"/>
          </p:cNvSpPr>
          <p:nvPr/>
        </p:nvSpPr>
        <p:spPr bwMode="auto">
          <a:xfrm>
            <a:off x="4386263"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5" name="Line 19"/>
          <p:cNvSpPr>
            <a:spLocks noChangeShapeType="1"/>
          </p:cNvSpPr>
          <p:nvPr/>
        </p:nvSpPr>
        <p:spPr bwMode="auto">
          <a:xfrm>
            <a:off x="4086225"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6" name="Line 20"/>
          <p:cNvSpPr>
            <a:spLocks noChangeShapeType="1"/>
          </p:cNvSpPr>
          <p:nvPr/>
        </p:nvSpPr>
        <p:spPr bwMode="auto">
          <a:xfrm>
            <a:off x="3786188"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7" name="Line 21"/>
          <p:cNvSpPr>
            <a:spLocks noChangeShapeType="1"/>
          </p:cNvSpPr>
          <p:nvPr/>
        </p:nvSpPr>
        <p:spPr bwMode="auto">
          <a:xfrm>
            <a:off x="3486150"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8" name="Line 22"/>
          <p:cNvSpPr>
            <a:spLocks noChangeShapeType="1"/>
          </p:cNvSpPr>
          <p:nvPr/>
        </p:nvSpPr>
        <p:spPr bwMode="auto">
          <a:xfrm>
            <a:off x="3184525"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59" name="Line 23"/>
          <p:cNvSpPr>
            <a:spLocks noChangeShapeType="1"/>
          </p:cNvSpPr>
          <p:nvPr/>
        </p:nvSpPr>
        <p:spPr bwMode="auto">
          <a:xfrm>
            <a:off x="2884488" y="3668713"/>
            <a:ext cx="0" cy="1587"/>
          </a:xfrm>
          <a:prstGeom prst="line">
            <a:avLst/>
          </a:prstGeom>
          <a:noFill/>
          <a:ln w="12700">
            <a:solidFill>
              <a:srgbClr val="CDCDCD"/>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60" name="Rectangle 24"/>
          <p:cNvSpPr>
            <a:spLocks noChangeArrowheads="1"/>
          </p:cNvSpPr>
          <p:nvPr/>
        </p:nvSpPr>
        <p:spPr bwMode="auto">
          <a:xfrm>
            <a:off x="2457450" y="2963863"/>
            <a:ext cx="92075" cy="184150"/>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61" name="Rectangle 25"/>
          <p:cNvSpPr>
            <a:spLocks noChangeArrowheads="1"/>
          </p:cNvSpPr>
          <p:nvPr/>
        </p:nvSpPr>
        <p:spPr bwMode="auto">
          <a:xfrm>
            <a:off x="3994150" y="3638550"/>
            <a:ext cx="184150" cy="92075"/>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39962" name="Rectangle 26"/>
          <p:cNvSpPr>
            <a:spLocks noChangeArrowheads="1"/>
          </p:cNvSpPr>
          <p:nvPr/>
        </p:nvSpPr>
        <p:spPr bwMode="auto">
          <a:xfrm>
            <a:off x="6172200" y="4267200"/>
            <a:ext cx="381000" cy="515938"/>
          </a:xfrm>
          <a:prstGeom prst="rect">
            <a:avLst/>
          </a:prstGeom>
          <a:noFill/>
          <a:ln w="12700">
            <a:noFill/>
            <a:miter lim="800000"/>
            <a:headEnd/>
            <a:tailEnd/>
          </a:ln>
        </p:spPr>
        <p:txBody>
          <a:bodyPr lIns="90487" tIns="44450" rIns="90487" bIns="44450">
            <a:spAutoFit/>
          </a:bodyPr>
          <a:lstStyle/>
          <a:p>
            <a:pPr eaLnBrk="0" hangingPunct="0"/>
            <a:r>
              <a:rPr lang="en-US" sz="2800" b="1">
                <a:solidFill>
                  <a:srgbClr val="FF3300"/>
                </a:solidFill>
                <a:latin typeface="Times New Roman" panose="02020603050405020304" pitchFamily="18" charset="0"/>
                <a:cs typeface="Times New Roman" panose="02020603050405020304" pitchFamily="18" charset="0"/>
              </a:rPr>
              <a:t>Z</a:t>
            </a:r>
          </a:p>
        </p:txBody>
      </p:sp>
      <p:sp>
        <p:nvSpPr>
          <p:cNvPr id="39963" name="Rectangle 27"/>
          <p:cNvSpPr>
            <a:spLocks noChangeArrowheads="1"/>
          </p:cNvSpPr>
          <p:nvPr/>
        </p:nvSpPr>
        <p:spPr bwMode="auto">
          <a:xfrm>
            <a:off x="3733800" y="3810000"/>
            <a:ext cx="914400"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100</a:t>
            </a:r>
          </a:p>
        </p:txBody>
      </p:sp>
      <p:sp>
        <p:nvSpPr>
          <p:cNvPr id="39964" name="Rectangle 28"/>
          <p:cNvSpPr>
            <a:spLocks noChangeArrowheads="1"/>
          </p:cNvSpPr>
          <p:nvPr/>
        </p:nvSpPr>
        <p:spPr bwMode="auto">
          <a:xfrm>
            <a:off x="5029200" y="4267200"/>
            <a:ext cx="990600"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a:solidFill>
                  <a:srgbClr val="FF3300"/>
                </a:solidFill>
                <a:latin typeface="Times New Roman" panose="02020603050405020304" pitchFamily="18" charset="0"/>
                <a:cs typeface="Times New Roman" panose="02020603050405020304" pitchFamily="18" charset="0"/>
              </a:rPr>
              <a:t>2.0</a:t>
            </a:r>
          </a:p>
        </p:txBody>
      </p:sp>
      <p:sp>
        <p:nvSpPr>
          <p:cNvPr id="39965" name="Freeform 29"/>
          <p:cNvSpPr>
            <a:spLocks/>
          </p:cNvSpPr>
          <p:nvPr/>
        </p:nvSpPr>
        <p:spPr bwMode="auto">
          <a:xfrm>
            <a:off x="4038600" y="1981200"/>
            <a:ext cx="2101850" cy="1681163"/>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057053327 w 901"/>
              <a:gd name="T17" fmla="*/ 2147483647 h 721"/>
              <a:gd name="T18" fmla="*/ 1545510765 w 901"/>
              <a:gd name="T19" fmla="*/ 1527762188 h 721"/>
              <a:gd name="T20" fmla="*/ 1284298236 w 901"/>
              <a:gd name="T21" fmla="*/ 1136305207 h 721"/>
              <a:gd name="T22" fmla="*/ 1028527830 w 901"/>
              <a:gd name="T23" fmla="*/ 772036248 h 721"/>
              <a:gd name="T24" fmla="*/ 772755382 w 901"/>
              <a:gd name="T25" fmla="*/ 451260517 h 721"/>
              <a:gd name="T26" fmla="*/ 511542708 w 901"/>
              <a:gd name="T27" fmla="*/ 206601179 h 721"/>
              <a:gd name="T28" fmla="*/ 255770188 w 901"/>
              <a:gd name="T29" fmla="*/ 48930939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39966" name="Line 30"/>
          <p:cNvSpPr>
            <a:spLocks noChangeShapeType="1"/>
          </p:cNvSpPr>
          <p:nvPr/>
        </p:nvSpPr>
        <p:spPr bwMode="auto">
          <a:xfrm>
            <a:off x="1676400" y="3733800"/>
            <a:ext cx="4572000" cy="0"/>
          </a:xfrm>
          <a:prstGeom prst="line">
            <a:avLst/>
          </a:prstGeom>
          <a:noFill/>
          <a:ln w="28575">
            <a:solidFill>
              <a:schemeClr val="bg2"/>
            </a:solidFill>
            <a:round/>
            <a:headEnd/>
            <a:tailEnd/>
          </a:ln>
        </p:spPr>
        <p:txBody>
          <a:bodyPr/>
          <a:lstStyle/>
          <a:p>
            <a:endParaRPr lang="en-NZ">
              <a:latin typeface="Times New Roman" panose="02020603050405020304" pitchFamily="18" charset="0"/>
              <a:cs typeface="Times New Roman" panose="02020603050405020304" pitchFamily="18" charset="0"/>
            </a:endParaRPr>
          </a:p>
        </p:txBody>
      </p:sp>
      <p:sp>
        <p:nvSpPr>
          <p:cNvPr id="39967" name="Rectangle 31"/>
          <p:cNvSpPr>
            <a:spLocks noChangeArrowheads="1"/>
          </p:cNvSpPr>
          <p:nvPr/>
        </p:nvSpPr>
        <p:spPr bwMode="auto">
          <a:xfrm>
            <a:off x="3886200" y="4267200"/>
            <a:ext cx="479425"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a:solidFill>
                  <a:srgbClr val="FF3300"/>
                </a:solidFill>
                <a:latin typeface="Times New Roman" panose="02020603050405020304" pitchFamily="18" charset="0"/>
                <a:cs typeface="Times New Roman" panose="02020603050405020304" pitchFamily="18" charset="0"/>
              </a:rPr>
              <a:t>0</a:t>
            </a:r>
          </a:p>
        </p:txBody>
      </p:sp>
      <p:sp>
        <p:nvSpPr>
          <p:cNvPr id="39968" name="Rectangle 32"/>
          <p:cNvSpPr>
            <a:spLocks noChangeArrowheads="1"/>
          </p:cNvSpPr>
          <p:nvPr/>
        </p:nvSpPr>
        <p:spPr bwMode="auto">
          <a:xfrm>
            <a:off x="4953000" y="3810000"/>
            <a:ext cx="990600"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200</a:t>
            </a:r>
          </a:p>
        </p:txBody>
      </p:sp>
      <p:sp>
        <p:nvSpPr>
          <p:cNvPr id="39969" name="Rectangle 33"/>
          <p:cNvSpPr>
            <a:spLocks noChangeArrowheads="1"/>
          </p:cNvSpPr>
          <p:nvPr/>
        </p:nvSpPr>
        <p:spPr bwMode="auto">
          <a:xfrm>
            <a:off x="6172200" y="3810000"/>
            <a:ext cx="442428" cy="520655"/>
          </a:xfrm>
          <a:prstGeom prst="rect">
            <a:avLst/>
          </a:prstGeom>
          <a:noFill/>
          <a:ln w="12700">
            <a:noFill/>
            <a:miter lim="800000"/>
            <a:headEnd/>
            <a:tailEnd/>
          </a:ln>
        </p:spPr>
        <p:txBody>
          <a:bodyPr wrap="none" lIns="90487" tIns="44450" rIns="90487" bIns="44450">
            <a:spAutoFit/>
          </a:bodyPr>
          <a:lstStyle/>
          <a:p>
            <a:pPr eaLnBrk="0" hangingPunct="0"/>
            <a:r>
              <a:rPr lang="en-US" sz="2800" b="1" dirty="0">
                <a:solidFill>
                  <a:srgbClr val="000000"/>
                </a:solidFill>
                <a:latin typeface="Times New Roman" panose="02020603050405020304" pitchFamily="18" charset="0"/>
                <a:cs typeface="Times New Roman" panose="02020603050405020304" pitchFamily="18" charset="0"/>
              </a:rPr>
              <a:t>X</a:t>
            </a:r>
          </a:p>
        </p:txBody>
      </p:sp>
      <p:sp>
        <p:nvSpPr>
          <p:cNvPr id="39970" name="Text Box 34"/>
          <p:cNvSpPr txBox="1">
            <a:spLocks noChangeArrowheads="1"/>
          </p:cNvSpPr>
          <p:nvPr/>
        </p:nvSpPr>
        <p:spPr bwMode="auto">
          <a:xfrm>
            <a:off x="838200" y="4953000"/>
            <a:ext cx="7696200" cy="1200329"/>
          </a:xfrm>
          <a:prstGeom prst="rect">
            <a:avLst/>
          </a:prstGeom>
          <a:noFill/>
          <a:ln w="12700">
            <a:noFill/>
            <a:miter lim="800000"/>
            <a:headEnd/>
            <a:tailEnd/>
          </a:ln>
        </p:spPr>
        <p:txBody>
          <a:bodyPr>
            <a:spAutoFit/>
          </a:bodyPr>
          <a:lstStyle/>
          <a:p>
            <a:pPr algn="just" eaLnBrk="0" hangingPunct="0">
              <a:spcBef>
                <a:spcPct val="50000"/>
              </a:spcBef>
            </a:pPr>
            <a:r>
              <a:rPr lang="en-US" sz="2400" b="1" dirty="0">
                <a:solidFill>
                  <a:srgbClr val="000000"/>
                </a:solidFill>
                <a:latin typeface="Times New Roman" panose="02020603050405020304" pitchFamily="18" charset="0"/>
                <a:cs typeface="Times New Roman" panose="02020603050405020304" pitchFamily="18" charset="0"/>
              </a:rPr>
              <a:t>Note that the distribution is the same, only the scale has changed.  We can express the problem in original units (X) or in </a:t>
            </a:r>
            <a:r>
              <a:rPr lang="en-US" sz="2400" b="1" dirty="0" err="1">
                <a:solidFill>
                  <a:srgbClr val="000000"/>
                </a:solidFill>
                <a:latin typeface="Times New Roman" panose="02020603050405020304" pitchFamily="18" charset="0"/>
                <a:cs typeface="Times New Roman" panose="02020603050405020304" pitchFamily="18" charset="0"/>
              </a:rPr>
              <a:t>standardised</a:t>
            </a:r>
            <a:r>
              <a:rPr lang="en-US" sz="2400" b="1" dirty="0">
                <a:solidFill>
                  <a:srgbClr val="000000"/>
                </a:solidFill>
                <a:latin typeface="Times New Roman" panose="02020603050405020304" pitchFamily="18" charset="0"/>
                <a:cs typeface="Times New Roman" panose="02020603050405020304" pitchFamily="18" charset="0"/>
              </a:rPr>
              <a:t> units (Z)</a:t>
            </a:r>
          </a:p>
        </p:txBody>
      </p:sp>
      <p:sp>
        <p:nvSpPr>
          <p:cNvPr id="39971" name="Line 35"/>
          <p:cNvSpPr>
            <a:spLocks noChangeShapeType="1"/>
          </p:cNvSpPr>
          <p:nvPr/>
        </p:nvSpPr>
        <p:spPr bwMode="auto">
          <a:xfrm>
            <a:off x="4038600" y="1981200"/>
            <a:ext cx="0" cy="1752600"/>
          </a:xfrm>
          <a:prstGeom prst="line">
            <a:avLst/>
          </a:prstGeom>
          <a:noFill/>
          <a:ln w="25400">
            <a:solidFill>
              <a:schemeClr val="bg2"/>
            </a:solidFill>
            <a:round/>
            <a:headEnd/>
            <a:tailEnd/>
          </a:ln>
        </p:spPr>
        <p:txBody>
          <a:bodyPr/>
          <a:lstStyle/>
          <a:p>
            <a:endParaRPr lang="en-NZ">
              <a:latin typeface="Times New Roman" panose="02020603050405020304" pitchFamily="18" charset="0"/>
              <a:cs typeface="Times New Roman" panose="02020603050405020304" pitchFamily="18" charset="0"/>
            </a:endParaRPr>
          </a:p>
        </p:txBody>
      </p:sp>
      <p:sp>
        <p:nvSpPr>
          <p:cNvPr id="39972" name="Line 36"/>
          <p:cNvSpPr>
            <a:spLocks noChangeShapeType="1"/>
          </p:cNvSpPr>
          <p:nvPr/>
        </p:nvSpPr>
        <p:spPr bwMode="auto">
          <a:xfrm>
            <a:off x="5334000" y="3429000"/>
            <a:ext cx="0" cy="304800"/>
          </a:xfrm>
          <a:prstGeom prst="line">
            <a:avLst/>
          </a:prstGeom>
          <a:noFill/>
          <a:ln w="28575">
            <a:solidFill>
              <a:schemeClr val="bg2"/>
            </a:solidFill>
            <a:round/>
            <a:headEnd/>
            <a:tailEnd/>
          </a:ln>
        </p:spPr>
        <p:txBody>
          <a:bodyPr/>
          <a:lstStyle/>
          <a:p>
            <a:endParaRPr lang="en-NZ">
              <a:latin typeface="Times New Roman" panose="02020603050405020304" pitchFamily="18" charset="0"/>
              <a:cs typeface="Times New Roman" panose="02020603050405020304" pitchFamily="18" charset="0"/>
            </a:endParaRPr>
          </a:p>
        </p:txBody>
      </p:sp>
      <p:sp>
        <p:nvSpPr>
          <p:cNvPr id="39973" name="Text Box 37"/>
          <p:cNvSpPr txBox="1">
            <a:spLocks noChangeArrowheads="1"/>
          </p:cNvSpPr>
          <p:nvPr/>
        </p:nvSpPr>
        <p:spPr bwMode="auto">
          <a:xfrm>
            <a:off x="6629400" y="3886200"/>
            <a:ext cx="2286000" cy="461665"/>
          </a:xfrm>
          <a:prstGeom prst="rect">
            <a:avLst/>
          </a:prstGeom>
          <a:noFill/>
          <a:ln w="9525">
            <a:noFill/>
            <a:miter lim="800000"/>
            <a:headEnd/>
            <a:tailEnd/>
          </a:ln>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sym typeface="Arial" charset="0"/>
              </a:rPr>
              <a:t>(</a:t>
            </a:r>
            <a:r>
              <a:rPr lang="el-GR" dirty="0">
                <a:solidFill>
                  <a:srgbClr val="000000"/>
                </a:solidFill>
                <a:latin typeface="Times New Roman" panose="02020603050405020304" pitchFamily="18" charset="0"/>
                <a:cs typeface="Times New Roman" panose="02020603050405020304" pitchFamily="18" charset="0"/>
                <a:sym typeface="Arial" charset="0"/>
              </a:rPr>
              <a:t>μ</a:t>
            </a:r>
            <a:r>
              <a:rPr lang="en-US" dirty="0">
                <a:solidFill>
                  <a:srgbClr val="000000"/>
                </a:solidFill>
                <a:latin typeface="Times New Roman" panose="02020603050405020304" pitchFamily="18" charset="0"/>
                <a:cs typeface="Times New Roman" panose="02020603050405020304" pitchFamily="18" charset="0"/>
                <a:sym typeface="Arial" charset="0"/>
              </a:rPr>
              <a:t> = 100, </a:t>
            </a:r>
            <a:r>
              <a:rPr lang="el-GR" dirty="0">
                <a:solidFill>
                  <a:srgbClr val="000000"/>
                </a:solidFill>
                <a:latin typeface="Times New Roman" panose="02020603050405020304" pitchFamily="18" charset="0"/>
                <a:cs typeface="Times New Roman" panose="02020603050405020304" pitchFamily="18" charset="0"/>
                <a:sym typeface="Arial" charset="0"/>
              </a:rPr>
              <a:t>σ</a:t>
            </a:r>
            <a:r>
              <a:rPr lang="en-US" dirty="0">
                <a:solidFill>
                  <a:srgbClr val="000000"/>
                </a:solidFill>
                <a:latin typeface="Times New Roman" panose="02020603050405020304" pitchFamily="18" charset="0"/>
                <a:cs typeface="Times New Roman" panose="02020603050405020304" pitchFamily="18" charset="0"/>
                <a:sym typeface="Arial" charset="0"/>
              </a:rPr>
              <a:t> = 50)</a:t>
            </a:r>
          </a:p>
        </p:txBody>
      </p:sp>
      <p:sp>
        <p:nvSpPr>
          <p:cNvPr id="39974" name="Text Box 38"/>
          <p:cNvSpPr txBox="1">
            <a:spLocks noChangeArrowheads="1"/>
          </p:cNvSpPr>
          <p:nvPr/>
        </p:nvSpPr>
        <p:spPr bwMode="auto">
          <a:xfrm>
            <a:off x="6629400" y="4343400"/>
            <a:ext cx="2057400" cy="461665"/>
          </a:xfrm>
          <a:prstGeom prst="rect">
            <a:avLst/>
          </a:prstGeom>
          <a:noFill/>
          <a:ln w="9525">
            <a:noFill/>
            <a:miter lim="800000"/>
            <a:headEnd/>
            <a:tailEnd/>
          </a:ln>
        </p:spPr>
        <p:txBody>
          <a:bodyPr wrap="square">
            <a:spAutoFit/>
          </a:bodyPr>
          <a:lstStyle/>
          <a:p>
            <a:r>
              <a:rPr lang="en-US" dirty="0">
                <a:solidFill>
                  <a:srgbClr val="CC3300"/>
                </a:solidFill>
                <a:latin typeface="Times New Roman" panose="02020603050405020304" pitchFamily="18" charset="0"/>
                <a:cs typeface="Times New Roman" panose="02020603050405020304" pitchFamily="18" charset="0"/>
                <a:sym typeface="Arial" charset="0"/>
              </a:rPr>
              <a:t>(</a:t>
            </a:r>
            <a:r>
              <a:rPr lang="el-GR" dirty="0">
                <a:solidFill>
                  <a:srgbClr val="CC3300"/>
                </a:solidFill>
                <a:latin typeface="Times New Roman" panose="02020603050405020304" pitchFamily="18" charset="0"/>
                <a:cs typeface="Times New Roman" panose="02020603050405020304" pitchFamily="18" charset="0"/>
                <a:sym typeface="Arial" charset="0"/>
              </a:rPr>
              <a:t>μ</a:t>
            </a:r>
            <a:r>
              <a:rPr lang="en-US" dirty="0">
                <a:solidFill>
                  <a:srgbClr val="CC3300"/>
                </a:solidFill>
                <a:latin typeface="Times New Roman" panose="02020603050405020304" pitchFamily="18" charset="0"/>
                <a:cs typeface="Times New Roman" panose="02020603050405020304" pitchFamily="18" charset="0"/>
                <a:sym typeface="Arial" charset="0"/>
              </a:rPr>
              <a:t> = 0, </a:t>
            </a:r>
            <a:r>
              <a:rPr lang="el-GR" dirty="0">
                <a:solidFill>
                  <a:srgbClr val="CC3300"/>
                </a:solidFill>
                <a:latin typeface="Times New Roman" panose="02020603050405020304" pitchFamily="18" charset="0"/>
                <a:cs typeface="Times New Roman" panose="02020603050405020304" pitchFamily="18" charset="0"/>
                <a:sym typeface="Arial" charset="0"/>
              </a:rPr>
              <a:t>σ</a:t>
            </a:r>
            <a:r>
              <a:rPr lang="en-US" dirty="0">
                <a:solidFill>
                  <a:srgbClr val="CC3300"/>
                </a:solidFill>
                <a:latin typeface="Times New Roman" panose="02020603050405020304" pitchFamily="18" charset="0"/>
                <a:cs typeface="Times New Roman" panose="02020603050405020304" pitchFamily="18" charset="0"/>
                <a:sym typeface="Arial" charset="0"/>
              </a:rPr>
              <a:t> = 1)</a:t>
            </a:r>
          </a:p>
        </p:txBody>
      </p:sp>
      <p:sp>
        <p:nvSpPr>
          <p:cNvPr id="2" name="Date Placeholder 1">
            <a:extLst>
              <a:ext uri="{FF2B5EF4-FFF2-40B4-BE49-F238E27FC236}">
                <a16:creationId xmlns:a16="http://schemas.microsoft.com/office/drawing/2014/main" id="{EFAB927E-A0FF-4B4C-8C14-2CCDE3E85D04}"/>
              </a:ext>
            </a:extLst>
          </p:cNvPr>
          <p:cNvSpPr>
            <a:spLocks noGrp="1"/>
          </p:cNvSpPr>
          <p:nvPr>
            <p:ph type="dt" sz="half" idx="10"/>
          </p:nvPr>
        </p:nvSpPr>
        <p:spPr/>
        <p:txBody>
          <a:bodyPr/>
          <a:lstStyle/>
          <a:p>
            <a:pPr>
              <a:defRPr/>
            </a:pPr>
            <a:fld id="{256530F5-491A-409E-B528-28B27D11460D}" type="datetime5">
              <a:rPr lang="en-US" smtClean="0"/>
              <a:t>9-Apr-23</a:t>
            </a:fld>
            <a:endParaRPr lang="en-US"/>
          </a:p>
        </p:txBody>
      </p:sp>
      <p:sp>
        <p:nvSpPr>
          <p:cNvPr id="3" name="Footer Placeholder 2">
            <a:extLst>
              <a:ext uri="{FF2B5EF4-FFF2-40B4-BE49-F238E27FC236}">
                <a16:creationId xmlns:a16="http://schemas.microsoft.com/office/drawing/2014/main" id="{FF45C946-C728-42F1-B29C-D1B62AAB238A}"/>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BE5D32D1-1F05-45A0-A564-E639F66BD671}"/>
              </a:ext>
            </a:extLst>
          </p:cNvPr>
          <p:cNvSpPr>
            <a:spLocks noGrp="1"/>
          </p:cNvSpPr>
          <p:nvPr>
            <p:ph type="sldNum" sz="quarter" idx="12"/>
          </p:nvPr>
        </p:nvSpPr>
        <p:spPr/>
        <p:txBody>
          <a:bodyPr/>
          <a:lstStyle/>
          <a:p>
            <a:fld id="{CF032AB6-D187-4901-BF06-D8E6A249A485}" type="slidenum">
              <a:rPr lang="en-US" altLang="en-US" smtClean="0"/>
              <a:pPr/>
              <a:t>22</a:t>
            </a:fld>
            <a:endParaRPr lang="en-US" altLang="en-US"/>
          </a:p>
        </p:txBody>
      </p:sp>
    </p:spTree>
    <p:extLst>
      <p:ext uri="{BB962C8B-B14F-4D97-AF65-F5344CB8AC3E}">
        <p14:creationId xmlns:p14="http://schemas.microsoft.com/office/powerpoint/2010/main" val="2372707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0D6DB-037A-41B6-A93E-200E419D41AE}"/>
              </a:ext>
            </a:extLst>
          </p:cNvPr>
          <p:cNvSpPr>
            <a:spLocks noGrp="1"/>
          </p:cNvSpPr>
          <p:nvPr>
            <p:ph type="dt" sz="half" idx="10"/>
          </p:nvPr>
        </p:nvSpPr>
        <p:spPr/>
        <p:txBody>
          <a:bodyPr/>
          <a:lstStyle/>
          <a:p>
            <a:pPr>
              <a:defRPr/>
            </a:pPr>
            <a:fld id="{61BD2B5B-F000-4E23-B850-B2453C40465F}" type="datetime5">
              <a:rPr lang="en-US" smtClean="0"/>
              <a:t>9-Apr-23</a:t>
            </a:fld>
            <a:endParaRPr lang="en-US"/>
          </a:p>
        </p:txBody>
      </p:sp>
      <p:sp>
        <p:nvSpPr>
          <p:cNvPr id="5" name="Footer Placeholder 4">
            <a:extLst>
              <a:ext uri="{FF2B5EF4-FFF2-40B4-BE49-F238E27FC236}">
                <a16:creationId xmlns:a16="http://schemas.microsoft.com/office/drawing/2014/main" id="{53A46B4C-637D-4CD1-B962-CA25693BF73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FE7365C-B226-4EEB-946C-9D3B0869659A}"/>
              </a:ext>
            </a:extLst>
          </p:cNvPr>
          <p:cNvSpPr>
            <a:spLocks noGrp="1"/>
          </p:cNvSpPr>
          <p:nvPr>
            <p:ph type="sldNum" sz="quarter" idx="12"/>
          </p:nvPr>
        </p:nvSpPr>
        <p:spPr/>
        <p:txBody>
          <a:bodyPr/>
          <a:lstStyle/>
          <a:p>
            <a:fld id="{906F6DFE-AA00-4BFD-9D61-CA29BB78DE22}" type="slidenum">
              <a:rPr lang="en-US" altLang="en-US" smtClean="0"/>
              <a:pPr/>
              <a:t>23</a:t>
            </a:fld>
            <a:endParaRPr lang="en-US" altLang="en-US"/>
          </a:p>
        </p:txBody>
      </p:sp>
      <p:sp>
        <p:nvSpPr>
          <p:cNvPr id="7" name="Rectangle 42">
            <a:extLst>
              <a:ext uri="{FF2B5EF4-FFF2-40B4-BE49-F238E27FC236}">
                <a16:creationId xmlns:a16="http://schemas.microsoft.com/office/drawing/2014/main" id="{B614BC35-E11D-431E-82F9-25C65EA93422}"/>
              </a:ext>
            </a:extLst>
          </p:cNvPr>
          <p:cNvSpPr>
            <a:spLocks noChangeArrowheads="1"/>
          </p:cNvSpPr>
          <p:nvPr/>
        </p:nvSpPr>
        <p:spPr bwMode="auto">
          <a:xfrm>
            <a:off x="684213" y="1773238"/>
            <a:ext cx="8154987" cy="1074653"/>
          </a:xfrm>
          <a:prstGeom prst="rect">
            <a:avLst/>
          </a:prstGeom>
          <a:noFill/>
          <a:ln w="12700">
            <a:noFill/>
            <a:miter lim="800000"/>
            <a:headEnd/>
            <a:tailEnd/>
          </a:ln>
        </p:spPr>
        <p:txBody>
          <a:bodyPr wrap="square" lIns="90487" tIns="44450" rIns="90487" bIns="44450">
            <a:spAutoFit/>
          </a:bodyPr>
          <a:lstStyle/>
          <a:p>
            <a:pPr eaLnBrk="0" hangingPunct="0">
              <a:buClr>
                <a:srgbClr val="008000"/>
              </a:buClr>
              <a:buSzPct val="130000"/>
            </a:pPr>
            <a:r>
              <a:rPr lang="en-US" sz="3200" dirty="0">
                <a:solidFill>
                  <a:srgbClr val="000000"/>
                </a:solidFill>
                <a:latin typeface="Times New Roman" panose="02020603050405020304" pitchFamily="18" charset="0"/>
                <a:cs typeface="Times New Roman" panose="02020603050405020304" pitchFamily="18" charset="0"/>
              </a:rPr>
              <a:t>Probability is measured by the area under the curve</a:t>
            </a:r>
          </a:p>
        </p:txBody>
      </p:sp>
      <p:sp>
        <p:nvSpPr>
          <p:cNvPr id="8" name="Rectangle 2">
            <a:extLst>
              <a:ext uri="{FF2B5EF4-FFF2-40B4-BE49-F238E27FC236}">
                <a16:creationId xmlns:a16="http://schemas.microsoft.com/office/drawing/2014/main" id="{C6201A2F-5732-425D-BD7C-86DD113C5B3D}"/>
              </a:ext>
            </a:extLst>
          </p:cNvPr>
          <p:cNvSpPr>
            <a:spLocks noGrp="1" noChangeArrowheads="1"/>
          </p:cNvSpPr>
          <p:nvPr>
            <p:ph type="title"/>
          </p:nvPr>
        </p:nvSpPr>
        <p:spPr>
          <a:xfrm>
            <a:off x="547688" y="684964"/>
            <a:ext cx="8291512" cy="904875"/>
          </a:xfrm>
          <a:noFill/>
        </p:spPr>
        <p:txBody>
          <a:bodyPr lIns="90487" tIns="44450" rIns="90487" bIns="44450"/>
          <a:lstStyle/>
          <a:p>
            <a:pPr>
              <a:lnSpc>
                <a:spcPct val="95000"/>
              </a:lnSpc>
            </a:pP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Finding Normal Probabiliti</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  </a:t>
            </a:r>
          </a:p>
        </p:txBody>
      </p:sp>
      <p:sp>
        <p:nvSpPr>
          <p:cNvPr id="9" name="Freeform 4">
            <a:extLst>
              <a:ext uri="{FF2B5EF4-FFF2-40B4-BE49-F238E27FC236}">
                <a16:creationId xmlns:a16="http://schemas.microsoft.com/office/drawing/2014/main" id="{EBD1FCDF-9299-4810-B1A3-9A4D5DFBEA8A}"/>
              </a:ext>
            </a:extLst>
          </p:cNvPr>
          <p:cNvSpPr>
            <a:spLocks/>
          </p:cNvSpPr>
          <p:nvPr/>
        </p:nvSpPr>
        <p:spPr bwMode="auto">
          <a:xfrm>
            <a:off x="4094163" y="3609975"/>
            <a:ext cx="869950" cy="2041525"/>
          </a:xfrm>
          <a:custGeom>
            <a:avLst/>
            <a:gdLst>
              <a:gd name="T0" fmla="*/ 219252802 w 548"/>
              <a:gd name="T1" fmla="*/ 68043424 h 1286"/>
              <a:gd name="T2" fmla="*/ 378023368 w 548"/>
              <a:gd name="T3" fmla="*/ 151209367 h 1286"/>
              <a:gd name="T4" fmla="*/ 612397101 w 548"/>
              <a:gd name="T5" fmla="*/ 438507219 h 1286"/>
              <a:gd name="T6" fmla="*/ 801409529 w 548"/>
              <a:gd name="T7" fmla="*/ 725804923 h 1286"/>
              <a:gd name="T8" fmla="*/ 1028223689 w 548"/>
              <a:gd name="T9" fmla="*/ 1126509019 h 1286"/>
              <a:gd name="T10" fmla="*/ 1217234530 w 548"/>
              <a:gd name="T11" fmla="*/ 1474292037 h 1286"/>
              <a:gd name="T12" fmla="*/ 1368445425 w 548"/>
              <a:gd name="T13" fmla="*/ 1708666082 h 1286"/>
              <a:gd name="T14" fmla="*/ 1381045407 w 548"/>
              <a:gd name="T15" fmla="*/ 2147483647 h 1286"/>
              <a:gd name="T16" fmla="*/ 0 w 548"/>
              <a:gd name="T17" fmla="*/ 2147483647 h 1286"/>
              <a:gd name="T18" fmla="*/ 0 w 548"/>
              <a:gd name="T19" fmla="*/ 0 h 12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8"/>
              <a:gd name="T31" fmla="*/ 0 h 1286"/>
              <a:gd name="T32" fmla="*/ 548 w 548"/>
              <a:gd name="T33" fmla="*/ 1286 h 12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8" h="1286">
                <a:moveTo>
                  <a:pt x="87" y="27"/>
                </a:moveTo>
                <a:lnTo>
                  <a:pt x="150" y="60"/>
                </a:lnTo>
                <a:lnTo>
                  <a:pt x="243" y="174"/>
                </a:lnTo>
                <a:lnTo>
                  <a:pt x="318" y="288"/>
                </a:lnTo>
                <a:lnTo>
                  <a:pt x="408" y="447"/>
                </a:lnTo>
                <a:lnTo>
                  <a:pt x="483" y="585"/>
                </a:lnTo>
                <a:lnTo>
                  <a:pt x="543" y="678"/>
                </a:lnTo>
                <a:lnTo>
                  <a:pt x="548" y="1286"/>
                </a:lnTo>
                <a:lnTo>
                  <a:pt x="0" y="1286"/>
                </a:lnTo>
                <a:lnTo>
                  <a:pt x="0" y="0"/>
                </a:lnTo>
              </a:path>
            </a:pathLst>
          </a:custGeom>
          <a:solidFill>
            <a:schemeClr val="accent2"/>
          </a:solidFill>
          <a:ln w="12700" cap="rnd" cmpd="sng">
            <a:no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0" name="Rectangle 5">
            <a:extLst>
              <a:ext uri="{FF2B5EF4-FFF2-40B4-BE49-F238E27FC236}">
                <a16:creationId xmlns:a16="http://schemas.microsoft.com/office/drawing/2014/main" id="{E76CBD9B-7EC7-4A08-867F-605DEC8AD1BB}"/>
              </a:ext>
            </a:extLst>
          </p:cNvPr>
          <p:cNvSpPr>
            <a:spLocks noChangeArrowheads="1"/>
          </p:cNvSpPr>
          <p:nvPr/>
        </p:nvSpPr>
        <p:spPr bwMode="auto">
          <a:xfrm>
            <a:off x="3941763" y="5576888"/>
            <a:ext cx="355866" cy="505267"/>
          </a:xfrm>
          <a:prstGeom prst="rect">
            <a:avLst/>
          </a:prstGeom>
          <a:noFill/>
          <a:ln w="12700">
            <a:noFill/>
            <a:miter lim="800000"/>
            <a:headEnd/>
            <a:tailEnd/>
          </a:ln>
        </p:spPr>
        <p:txBody>
          <a:bodyPr wrap="none" lIns="90487" tIns="44450" rIns="90487" bIns="44450">
            <a:spAutoFit/>
          </a:bodyPr>
          <a:lstStyle/>
          <a:p>
            <a:pPr eaLnBrk="0" hangingPunct="0"/>
            <a:r>
              <a:rPr lang="en-US" sz="2700" b="1">
                <a:solidFill>
                  <a:srgbClr val="33CC33"/>
                </a:solidFill>
                <a:latin typeface="Times New Roman" panose="02020603050405020304" pitchFamily="18" charset="0"/>
                <a:cs typeface="Times New Roman" panose="02020603050405020304" pitchFamily="18" charset="0"/>
              </a:rPr>
              <a:t>a</a:t>
            </a:r>
          </a:p>
        </p:txBody>
      </p:sp>
      <p:sp>
        <p:nvSpPr>
          <p:cNvPr id="11" name="Freeform 6">
            <a:extLst>
              <a:ext uri="{FF2B5EF4-FFF2-40B4-BE49-F238E27FC236}">
                <a16:creationId xmlns:a16="http://schemas.microsoft.com/office/drawing/2014/main" id="{7ADEF417-7873-4F17-9B55-A87F0BE4AECE}"/>
              </a:ext>
            </a:extLst>
          </p:cNvPr>
          <p:cNvSpPr>
            <a:spLocks/>
          </p:cNvSpPr>
          <p:nvPr/>
        </p:nvSpPr>
        <p:spPr bwMode="auto">
          <a:xfrm>
            <a:off x="4113213" y="3606800"/>
            <a:ext cx="322262" cy="209550"/>
          </a:xfrm>
          <a:custGeom>
            <a:avLst/>
            <a:gdLst>
              <a:gd name="T0" fmla="*/ 0 w 203"/>
              <a:gd name="T1" fmla="*/ 5040312 h 132"/>
              <a:gd name="T2" fmla="*/ 68043324 w 203"/>
              <a:gd name="T3" fmla="*/ 0 h 132"/>
              <a:gd name="T4" fmla="*/ 136088235 w 203"/>
              <a:gd name="T5" fmla="*/ 7559675 h 132"/>
              <a:gd name="T6" fmla="*/ 199091231 w 203"/>
              <a:gd name="T7" fmla="*/ 35282184 h 132"/>
              <a:gd name="T8" fmla="*/ 254534615 w 203"/>
              <a:gd name="T9" fmla="*/ 70564367 h 132"/>
              <a:gd name="T10" fmla="*/ 304937647 w 203"/>
              <a:gd name="T11" fmla="*/ 113406235 h 132"/>
              <a:gd name="T12" fmla="*/ 340219769 w 203"/>
              <a:gd name="T13" fmla="*/ 168849647 h 132"/>
              <a:gd name="T14" fmla="*/ 509070818 w 203"/>
              <a:gd name="T15" fmla="*/ 330141209 h 132"/>
              <a:gd name="T16" fmla="*/ 0 60000 65536"/>
              <a:gd name="T17" fmla="*/ 0 60000 65536"/>
              <a:gd name="T18" fmla="*/ 0 60000 65536"/>
              <a:gd name="T19" fmla="*/ 0 60000 65536"/>
              <a:gd name="T20" fmla="*/ 0 60000 65536"/>
              <a:gd name="T21" fmla="*/ 0 60000 65536"/>
              <a:gd name="T22" fmla="*/ 0 60000 65536"/>
              <a:gd name="T23" fmla="*/ 0 60000 65536"/>
              <a:gd name="T24" fmla="*/ 0 w 203"/>
              <a:gd name="T25" fmla="*/ 0 h 132"/>
              <a:gd name="T26" fmla="*/ 203 w 203"/>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3" h="132">
                <a:moveTo>
                  <a:pt x="0" y="2"/>
                </a:moveTo>
                <a:lnTo>
                  <a:pt x="27" y="0"/>
                </a:lnTo>
                <a:lnTo>
                  <a:pt x="54" y="3"/>
                </a:lnTo>
                <a:lnTo>
                  <a:pt x="79" y="14"/>
                </a:lnTo>
                <a:lnTo>
                  <a:pt x="101" y="28"/>
                </a:lnTo>
                <a:lnTo>
                  <a:pt x="121" y="45"/>
                </a:lnTo>
                <a:lnTo>
                  <a:pt x="135" y="67"/>
                </a:lnTo>
                <a:lnTo>
                  <a:pt x="202" y="131"/>
                </a:lnTo>
              </a:path>
            </a:pathLst>
          </a:custGeom>
          <a:noFill/>
          <a:ln w="12700" cap="rnd" cmpd="sng">
            <a:solidFill>
              <a:srgbClr val="000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2" name="Rectangle 7">
            <a:extLst>
              <a:ext uri="{FF2B5EF4-FFF2-40B4-BE49-F238E27FC236}">
                <a16:creationId xmlns:a16="http://schemas.microsoft.com/office/drawing/2014/main" id="{D62091F9-74A9-4BB9-8000-0A6B2517F25E}"/>
              </a:ext>
            </a:extLst>
          </p:cNvPr>
          <p:cNvSpPr>
            <a:spLocks noChangeArrowheads="1"/>
          </p:cNvSpPr>
          <p:nvPr/>
        </p:nvSpPr>
        <p:spPr bwMode="auto">
          <a:xfrm>
            <a:off x="4779963" y="5576888"/>
            <a:ext cx="375102" cy="505267"/>
          </a:xfrm>
          <a:prstGeom prst="rect">
            <a:avLst/>
          </a:prstGeom>
          <a:noFill/>
          <a:ln w="12700">
            <a:noFill/>
            <a:miter lim="800000"/>
            <a:headEnd/>
            <a:tailEnd/>
          </a:ln>
        </p:spPr>
        <p:txBody>
          <a:bodyPr wrap="none" lIns="90487" tIns="44450" rIns="90487" bIns="44450">
            <a:spAutoFit/>
          </a:bodyPr>
          <a:lstStyle/>
          <a:p>
            <a:pPr eaLnBrk="0" hangingPunct="0"/>
            <a:r>
              <a:rPr lang="en-US" sz="2700" b="1">
                <a:solidFill>
                  <a:srgbClr val="FF6600"/>
                </a:solidFill>
                <a:latin typeface="Times New Roman" panose="02020603050405020304" pitchFamily="18" charset="0"/>
                <a:cs typeface="Times New Roman" panose="02020603050405020304" pitchFamily="18" charset="0"/>
              </a:rPr>
              <a:t>b</a:t>
            </a:r>
          </a:p>
        </p:txBody>
      </p:sp>
      <p:sp>
        <p:nvSpPr>
          <p:cNvPr id="13" name="Rectangle 8">
            <a:extLst>
              <a:ext uri="{FF2B5EF4-FFF2-40B4-BE49-F238E27FC236}">
                <a16:creationId xmlns:a16="http://schemas.microsoft.com/office/drawing/2014/main" id="{CDCE6437-DFC6-4D04-8EB5-548CB50CF5EE}"/>
              </a:ext>
            </a:extLst>
          </p:cNvPr>
          <p:cNvSpPr>
            <a:spLocks noChangeArrowheads="1"/>
          </p:cNvSpPr>
          <p:nvPr/>
        </p:nvSpPr>
        <p:spPr bwMode="auto">
          <a:xfrm>
            <a:off x="6645275" y="5562600"/>
            <a:ext cx="405559" cy="459100"/>
          </a:xfrm>
          <a:prstGeom prst="rect">
            <a:avLst/>
          </a:prstGeom>
          <a:noFill/>
          <a:ln w="12700">
            <a:noFill/>
            <a:miter lim="800000"/>
            <a:headEnd/>
            <a:tailEnd/>
          </a:ln>
        </p:spPr>
        <p:txBody>
          <a:bodyPr wrap="none" lIns="90487" tIns="44450" rIns="90487" bIns="44450">
            <a:spAutoFit/>
          </a:bodyPr>
          <a:lstStyle/>
          <a:p>
            <a:pPr eaLnBrk="0" hangingPunct="0"/>
            <a:r>
              <a:rPr lang="en-US" sz="2400" b="1">
                <a:latin typeface="Times New Roman" panose="02020603050405020304" pitchFamily="18" charset="0"/>
                <a:cs typeface="Times New Roman" panose="02020603050405020304" pitchFamily="18" charset="0"/>
              </a:rPr>
              <a:t>X</a:t>
            </a:r>
          </a:p>
        </p:txBody>
      </p:sp>
      <p:sp>
        <p:nvSpPr>
          <p:cNvPr id="14" name="Freeform 9">
            <a:extLst>
              <a:ext uri="{FF2B5EF4-FFF2-40B4-BE49-F238E27FC236}">
                <a16:creationId xmlns:a16="http://schemas.microsoft.com/office/drawing/2014/main" id="{EA7FFBE0-0F3B-4199-BE07-FDE302C8A7A8}"/>
              </a:ext>
            </a:extLst>
          </p:cNvPr>
          <p:cNvSpPr>
            <a:spLocks/>
          </p:cNvSpPr>
          <p:nvPr/>
        </p:nvSpPr>
        <p:spPr bwMode="auto">
          <a:xfrm>
            <a:off x="4113213" y="3609975"/>
            <a:ext cx="2154237" cy="1981200"/>
          </a:xfrm>
          <a:custGeom>
            <a:avLst/>
            <a:gdLst>
              <a:gd name="T0" fmla="*/ 2147483647 w 1357"/>
              <a:gd name="T1" fmla="*/ 2147483647 h 1248"/>
              <a:gd name="T2" fmla="*/ 2147483647 w 1357"/>
              <a:gd name="T3" fmla="*/ 2147483647 h 1248"/>
              <a:gd name="T4" fmla="*/ 2147483647 w 1357"/>
              <a:gd name="T5" fmla="*/ 2147483647 h 1248"/>
              <a:gd name="T6" fmla="*/ 2147483647 w 1357"/>
              <a:gd name="T7" fmla="*/ 2147483647 h 1248"/>
              <a:gd name="T8" fmla="*/ 2147483647 w 1357"/>
              <a:gd name="T9" fmla="*/ 2147483647 h 1248"/>
              <a:gd name="T10" fmla="*/ 2147483647 w 1357"/>
              <a:gd name="T11" fmla="*/ 2147483647 h 1248"/>
              <a:gd name="T12" fmla="*/ 2147483647 w 1357"/>
              <a:gd name="T13" fmla="*/ 2147483647 h 1248"/>
              <a:gd name="T14" fmla="*/ 1799391291 w 1357"/>
              <a:gd name="T15" fmla="*/ 2147483647 h 1248"/>
              <a:gd name="T16" fmla="*/ 1439007970 w 1357"/>
              <a:gd name="T17" fmla="*/ 1842233498 h 1248"/>
              <a:gd name="T18" fmla="*/ 1078626633 w 1357"/>
              <a:gd name="T19" fmla="*/ 1227315217 h 1248"/>
              <a:gd name="T20" fmla="*/ 897175491 w 1357"/>
              <a:gd name="T21" fmla="*/ 914815964 h 1248"/>
              <a:gd name="T22" fmla="*/ 720764459 w 1357"/>
              <a:gd name="T23" fmla="*/ 622477755 h 1248"/>
              <a:gd name="T24" fmla="*/ 536792368 w 1357"/>
              <a:gd name="T25" fmla="*/ 365423406 h 1248"/>
              <a:gd name="T26" fmla="*/ 360381436 w 1357"/>
              <a:gd name="T27" fmla="*/ 168851246 h 1248"/>
              <a:gd name="T28" fmla="*/ 176410883 w 1357"/>
              <a:gd name="T29" fmla="*/ 42843446 h 1248"/>
              <a:gd name="T30" fmla="*/ 0 w 1357"/>
              <a:gd name="T31" fmla="*/ 0 h 12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7"/>
              <a:gd name="T49" fmla="*/ 0 h 1248"/>
              <a:gd name="T50" fmla="*/ 1357 w 1357"/>
              <a:gd name="T51" fmla="*/ 1248 h 12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7" h="1248">
                <a:moveTo>
                  <a:pt x="1356" y="1247"/>
                </a:moveTo>
                <a:lnTo>
                  <a:pt x="1213" y="1232"/>
                </a:lnTo>
                <a:lnTo>
                  <a:pt x="1141" y="1218"/>
                </a:lnTo>
                <a:lnTo>
                  <a:pt x="1070" y="1199"/>
                </a:lnTo>
                <a:lnTo>
                  <a:pt x="1000" y="1170"/>
                </a:lnTo>
                <a:lnTo>
                  <a:pt x="927" y="1132"/>
                </a:lnTo>
                <a:lnTo>
                  <a:pt x="857" y="1080"/>
                </a:lnTo>
                <a:lnTo>
                  <a:pt x="714" y="935"/>
                </a:lnTo>
                <a:lnTo>
                  <a:pt x="571" y="731"/>
                </a:lnTo>
                <a:lnTo>
                  <a:pt x="428" y="487"/>
                </a:lnTo>
                <a:lnTo>
                  <a:pt x="356" y="363"/>
                </a:lnTo>
                <a:lnTo>
                  <a:pt x="286" y="247"/>
                </a:lnTo>
                <a:lnTo>
                  <a:pt x="213" y="145"/>
                </a:lnTo>
                <a:lnTo>
                  <a:pt x="143" y="67"/>
                </a:lnTo>
                <a:lnTo>
                  <a:pt x="70" y="17"/>
                </a:lnTo>
                <a:lnTo>
                  <a:pt x="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5" name="Freeform 10">
            <a:extLst>
              <a:ext uri="{FF2B5EF4-FFF2-40B4-BE49-F238E27FC236}">
                <a16:creationId xmlns:a16="http://schemas.microsoft.com/office/drawing/2014/main" id="{FD551EA5-9A2F-470B-AAA1-52A017F62FD8}"/>
              </a:ext>
            </a:extLst>
          </p:cNvPr>
          <p:cNvSpPr>
            <a:spLocks/>
          </p:cNvSpPr>
          <p:nvPr/>
        </p:nvSpPr>
        <p:spPr bwMode="auto">
          <a:xfrm>
            <a:off x="1960563" y="3609975"/>
            <a:ext cx="2138362" cy="1965325"/>
          </a:xfrm>
          <a:custGeom>
            <a:avLst/>
            <a:gdLst>
              <a:gd name="T0" fmla="*/ 0 w 1347"/>
              <a:gd name="T1" fmla="*/ 2147483647 h 1238"/>
              <a:gd name="T2" fmla="*/ 360381434 w 1347"/>
              <a:gd name="T3" fmla="*/ 2147483647 h 1238"/>
              <a:gd name="T4" fmla="*/ 536792366 w 1347"/>
              <a:gd name="T5" fmla="*/ 2147483647 h 1238"/>
              <a:gd name="T6" fmla="*/ 718243508 w 1347"/>
              <a:gd name="T7" fmla="*/ 2147483647 h 1238"/>
              <a:gd name="T8" fmla="*/ 897175487 w 1347"/>
              <a:gd name="T9" fmla="*/ 2147483647 h 1238"/>
              <a:gd name="T10" fmla="*/ 1078626629 w 1347"/>
              <a:gd name="T11" fmla="*/ 2147483647 h 1238"/>
              <a:gd name="T12" fmla="*/ 1257556822 w 1347"/>
              <a:gd name="T13" fmla="*/ 2147483647 h 1238"/>
              <a:gd name="T14" fmla="*/ 1617939745 w 1347"/>
              <a:gd name="T15" fmla="*/ 2147483647 h 1238"/>
              <a:gd name="T16" fmla="*/ 1975802116 w 1347"/>
              <a:gd name="T17" fmla="*/ 1819552889 h 1238"/>
              <a:gd name="T18" fmla="*/ 2147483647 w 1347"/>
              <a:gd name="T19" fmla="*/ 1204634609 h 1238"/>
              <a:gd name="T20" fmla="*/ 2147483647 w 1347"/>
              <a:gd name="T21" fmla="*/ 892135358 h 1238"/>
              <a:gd name="T22" fmla="*/ 2147483647 w 1347"/>
              <a:gd name="T23" fmla="*/ 599797149 h 1238"/>
              <a:gd name="T24" fmla="*/ 2147483647 w 1347"/>
              <a:gd name="T25" fmla="*/ 342741214 h 1238"/>
              <a:gd name="T26" fmla="*/ 2147483647 w 1347"/>
              <a:gd name="T27" fmla="*/ 146169054 h 1238"/>
              <a:gd name="T28" fmla="*/ 2147483647 w 1347"/>
              <a:gd name="T29" fmla="*/ 20161248 h 1238"/>
              <a:gd name="T30" fmla="*/ 2147483647 w 1347"/>
              <a:gd name="T31" fmla="*/ 0 h 12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7"/>
              <a:gd name="T49" fmla="*/ 0 h 1238"/>
              <a:gd name="T50" fmla="*/ 1347 w 1347"/>
              <a:gd name="T51" fmla="*/ 1238 h 12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7" h="1238">
                <a:moveTo>
                  <a:pt x="0" y="1238"/>
                </a:moveTo>
                <a:lnTo>
                  <a:pt x="143" y="1223"/>
                </a:lnTo>
                <a:lnTo>
                  <a:pt x="213" y="1209"/>
                </a:lnTo>
                <a:lnTo>
                  <a:pt x="285" y="1190"/>
                </a:lnTo>
                <a:lnTo>
                  <a:pt x="356" y="1161"/>
                </a:lnTo>
                <a:lnTo>
                  <a:pt x="428" y="1123"/>
                </a:lnTo>
                <a:lnTo>
                  <a:pt x="499" y="1071"/>
                </a:lnTo>
                <a:lnTo>
                  <a:pt x="642" y="926"/>
                </a:lnTo>
                <a:lnTo>
                  <a:pt x="784" y="722"/>
                </a:lnTo>
                <a:lnTo>
                  <a:pt x="927" y="478"/>
                </a:lnTo>
                <a:lnTo>
                  <a:pt x="1000" y="354"/>
                </a:lnTo>
                <a:lnTo>
                  <a:pt x="1070" y="238"/>
                </a:lnTo>
                <a:lnTo>
                  <a:pt x="1141" y="136"/>
                </a:lnTo>
                <a:lnTo>
                  <a:pt x="1213" y="58"/>
                </a:lnTo>
                <a:lnTo>
                  <a:pt x="1284" y="8"/>
                </a:lnTo>
                <a:lnTo>
                  <a:pt x="1347"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6" name="Rectangle 32">
            <a:extLst>
              <a:ext uri="{FF2B5EF4-FFF2-40B4-BE49-F238E27FC236}">
                <a16:creationId xmlns:a16="http://schemas.microsoft.com/office/drawing/2014/main" id="{1901685E-702C-40AD-BE9A-2D95BF178A24}"/>
              </a:ext>
            </a:extLst>
          </p:cNvPr>
          <p:cNvSpPr>
            <a:spLocks noChangeArrowheads="1"/>
          </p:cNvSpPr>
          <p:nvPr/>
        </p:nvSpPr>
        <p:spPr bwMode="auto">
          <a:xfrm>
            <a:off x="1589088" y="4505325"/>
            <a:ext cx="92075" cy="184150"/>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7" name="Rectangle 33">
            <a:extLst>
              <a:ext uri="{FF2B5EF4-FFF2-40B4-BE49-F238E27FC236}">
                <a16:creationId xmlns:a16="http://schemas.microsoft.com/office/drawing/2014/main" id="{2C350293-FF19-4694-AA31-89107B6C6E70}"/>
              </a:ext>
            </a:extLst>
          </p:cNvPr>
          <p:cNvSpPr>
            <a:spLocks noChangeArrowheads="1"/>
          </p:cNvSpPr>
          <p:nvPr/>
        </p:nvSpPr>
        <p:spPr bwMode="auto">
          <a:xfrm>
            <a:off x="6254750" y="5784850"/>
            <a:ext cx="184150" cy="92075"/>
          </a:xfrm>
          <a:prstGeom prst="rect">
            <a:avLst/>
          </a:prstGeom>
          <a:noFill/>
          <a:ln w="12700">
            <a:noFill/>
            <a:miter lim="800000"/>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8" name="Rectangle 35">
            <a:extLst>
              <a:ext uri="{FF2B5EF4-FFF2-40B4-BE49-F238E27FC236}">
                <a16:creationId xmlns:a16="http://schemas.microsoft.com/office/drawing/2014/main" id="{B0C5D885-2B3B-4D6F-A1B1-A49C85E40999}"/>
              </a:ext>
            </a:extLst>
          </p:cNvPr>
          <p:cNvSpPr>
            <a:spLocks noChangeArrowheads="1"/>
          </p:cNvSpPr>
          <p:nvPr/>
        </p:nvSpPr>
        <p:spPr bwMode="auto">
          <a:xfrm>
            <a:off x="5084763" y="3214688"/>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P</a:t>
            </a:r>
          </a:p>
        </p:txBody>
      </p:sp>
      <p:sp>
        <p:nvSpPr>
          <p:cNvPr id="19" name="Rectangle 36">
            <a:extLst>
              <a:ext uri="{FF2B5EF4-FFF2-40B4-BE49-F238E27FC236}">
                <a16:creationId xmlns:a16="http://schemas.microsoft.com/office/drawing/2014/main" id="{903F445A-3298-4AB5-A901-C79ABED07D20}"/>
              </a:ext>
            </a:extLst>
          </p:cNvPr>
          <p:cNvSpPr>
            <a:spLocks noChangeArrowheads="1"/>
          </p:cNvSpPr>
          <p:nvPr/>
        </p:nvSpPr>
        <p:spPr bwMode="auto">
          <a:xfrm>
            <a:off x="5541963" y="3214688"/>
            <a:ext cx="368690"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33CC33"/>
                </a:solidFill>
                <a:latin typeface="Times New Roman" panose="02020603050405020304" pitchFamily="18" charset="0"/>
                <a:cs typeface="Times New Roman" panose="02020603050405020304" pitchFamily="18" charset="0"/>
              </a:rPr>
              <a:t>a</a:t>
            </a:r>
          </a:p>
        </p:txBody>
      </p:sp>
      <p:sp>
        <p:nvSpPr>
          <p:cNvPr id="20" name="Rectangle 37">
            <a:extLst>
              <a:ext uri="{FF2B5EF4-FFF2-40B4-BE49-F238E27FC236}">
                <a16:creationId xmlns:a16="http://schemas.microsoft.com/office/drawing/2014/main" id="{5DC858BF-5972-4F32-B90B-0E3E5F9D30EE}"/>
              </a:ext>
            </a:extLst>
          </p:cNvPr>
          <p:cNvSpPr>
            <a:spLocks noChangeArrowheads="1"/>
          </p:cNvSpPr>
          <p:nvPr/>
        </p:nvSpPr>
        <p:spPr bwMode="auto">
          <a:xfrm>
            <a:off x="6227763" y="3214688"/>
            <a:ext cx="452046" cy="536044"/>
          </a:xfrm>
          <a:prstGeom prst="rect">
            <a:avLst/>
          </a:prstGeom>
          <a:noFill/>
          <a:ln w="12700">
            <a:noFill/>
            <a:miter lim="800000"/>
            <a:headEnd/>
            <a:tailEnd/>
          </a:ln>
        </p:spPr>
        <p:txBody>
          <a:bodyPr wrap="none" lIns="90487" tIns="44450" rIns="90487" bIns="44450">
            <a:spAutoFit/>
          </a:bodyPr>
          <a:lstStyle/>
          <a:p>
            <a:pPr eaLnBrk="0" hangingPunct="0"/>
            <a:r>
              <a:rPr lang="en-US" sz="2900" b="1">
                <a:latin typeface="Times New Roman" panose="02020603050405020304" pitchFamily="18" charset="0"/>
                <a:cs typeface="Times New Roman" panose="02020603050405020304" pitchFamily="18" charset="0"/>
              </a:rPr>
              <a:t>X</a:t>
            </a:r>
          </a:p>
        </p:txBody>
      </p:sp>
      <p:sp>
        <p:nvSpPr>
          <p:cNvPr id="21" name="Rectangle 38">
            <a:extLst>
              <a:ext uri="{FF2B5EF4-FFF2-40B4-BE49-F238E27FC236}">
                <a16:creationId xmlns:a16="http://schemas.microsoft.com/office/drawing/2014/main" id="{8EB0FC06-553A-48E7-9BBF-2820F0264EBF}"/>
              </a:ext>
            </a:extLst>
          </p:cNvPr>
          <p:cNvSpPr>
            <a:spLocks noChangeArrowheads="1"/>
          </p:cNvSpPr>
          <p:nvPr/>
        </p:nvSpPr>
        <p:spPr bwMode="auto">
          <a:xfrm>
            <a:off x="6913563" y="3214688"/>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FF6600"/>
                </a:solidFill>
                <a:latin typeface="Times New Roman" panose="02020603050405020304" pitchFamily="18" charset="0"/>
                <a:cs typeface="Times New Roman" panose="02020603050405020304" pitchFamily="18" charset="0"/>
              </a:rPr>
              <a:t>b</a:t>
            </a:r>
          </a:p>
        </p:txBody>
      </p:sp>
      <p:sp>
        <p:nvSpPr>
          <p:cNvPr id="22" name="Rectangle 39">
            <a:extLst>
              <a:ext uri="{FF2B5EF4-FFF2-40B4-BE49-F238E27FC236}">
                <a16:creationId xmlns:a16="http://schemas.microsoft.com/office/drawing/2014/main" id="{5D27FE0D-35F6-42C6-90F9-F75B7C8B7733}"/>
              </a:ext>
            </a:extLst>
          </p:cNvPr>
          <p:cNvSpPr>
            <a:spLocks noChangeArrowheads="1"/>
          </p:cNvSpPr>
          <p:nvPr/>
        </p:nvSpPr>
        <p:spPr bwMode="auto">
          <a:xfrm>
            <a:off x="5389563" y="3214688"/>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23" name="Rectangle 40">
            <a:extLst>
              <a:ext uri="{FF2B5EF4-FFF2-40B4-BE49-F238E27FC236}">
                <a16:creationId xmlns:a16="http://schemas.microsoft.com/office/drawing/2014/main" id="{CF73EA76-2216-4318-B2C9-F232987CEB7C}"/>
              </a:ext>
            </a:extLst>
          </p:cNvPr>
          <p:cNvSpPr>
            <a:spLocks noChangeArrowheads="1"/>
          </p:cNvSpPr>
          <p:nvPr/>
        </p:nvSpPr>
        <p:spPr bwMode="auto">
          <a:xfrm>
            <a:off x="7173913" y="3170238"/>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24" name="Rectangle 41">
            <a:extLst>
              <a:ext uri="{FF2B5EF4-FFF2-40B4-BE49-F238E27FC236}">
                <a16:creationId xmlns:a16="http://schemas.microsoft.com/office/drawing/2014/main" id="{CB20C8A4-3D35-4268-A6E9-28DFBA291011}"/>
              </a:ext>
            </a:extLst>
          </p:cNvPr>
          <p:cNvSpPr>
            <a:spLocks noChangeArrowheads="1"/>
          </p:cNvSpPr>
          <p:nvPr/>
        </p:nvSpPr>
        <p:spPr bwMode="auto">
          <a:xfrm>
            <a:off x="6608763" y="3200400"/>
            <a:ext cx="386323"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a:t>
            </a:r>
          </a:p>
        </p:txBody>
      </p:sp>
      <p:sp>
        <p:nvSpPr>
          <p:cNvPr id="25" name="Line 43">
            <a:extLst>
              <a:ext uri="{FF2B5EF4-FFF2-40B4-BE49-F238E27FC236}">
                <a16:creationId xmlns:a16="http://schemas.microsoft.com/office/drawing/2014/main" id="{8CC1FC5B-9086-428B-AF5F-8FE2BA932FA2}"/>
              </a:ext>
            </a:extLst>
          </p:cNvPr>
          <p:cNvSpPr>
            <a:spLocks noChangeShapeType="1"/>
          </p:cNvSpPr>
          <p:nvPr/>
        </p:nvSpPr>
        <p:spPr bwMode="auto">
          <a:xfrm flipH="1">
            <a:off x="4551363" y="3519488"/>
            <a:ext cx="533400" cy="685800"/>
          </a:xfrm>
          <a:prstGeom prst="line">
            <a:avLst/>
          </a:prstGeom>
          <a:noFill/>
          <a:ln w="19050">
            <a:solidFill>
              <a:schemeClr val="tx1"/>
            </a:solidFill>
            <a:round/>
            <a:headEnd/>
            <a:tailEnd type="triangle" w="med" len="me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26" name="Rectangle 44">
            <a:extLst>
              <a:ext uri="{FF2B5EF4-FFF2-40B4-BE49-F238E27FC236}">
                <a16:creationId xmlns:a16="http://schemas.microsoft.com/office/drawing/2014/main" id="{D88E5EA1-3039-4E8B-8DEC-39538E8CD8A5}"/>
              </a:ext>
            </a:extLst>
          </p:cNvPr>
          <p:cNvSpPr>
            <a:spLocks noChangeArrowheads="1"/>
          </p:cNvSpPr>
          <p:nvPr/>
        </p:nvSpPr>
        <p:spPr bwMode="auto">
          <a:xfrm>
            <a:off x="5875338" y="3200400"/>
            <a:ext cx="386323"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a:t>
            </a:r>
          </a:p>
        </p:txBody>
      </p:sp>
      <p:sp>
        <p:nvSpPr>
          <p:cNvPr id="27" name="Rectangle 45">
            <a:extLst>
              <a:ext uri="{FF2B5EF4-FFF2-40B4-BE49-F238E27FC236}">
                <a16:creationId xmlns:a16="http://schemas.microsoft.com/office/drawing/2014/main" id="{F021FB9D-3407-4968-B3DF-4094ED6198BF}"/>
              </a:ext>
            </a:extLst>
          </p:cNvPr>
          <p:cNvSpPr>
            <a:spLocks noChangeArrowheads="1"/>
          </p:cNvSpPr>
          <p:nvPr/>
        </p:nvSpPr>
        <p:spPr bwMode="auto">
          <a:xfrm>
            <a:off x="5541963" y="3813175"/>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P</a:t>
            </a:r>
          </a:p>
        </p:txBody>
      </p:sp>
      <p:sp>
        <p:nvSpPr>
          <p:cNvPr id="28" name="Rectangle 46">
            <a:extLst>
              <a:ext uri="{FF2B5EF4-FFF2-40B4-BE49-F238E27FC236}">
                <a16:creationId xmlns:a16="http://schemas.microsoft.com/office/drawing/2014/main" id="{0FDC6E89-D3B9-4A85-858E-4F3D83ECA6A6}"/>
              </a:ext>
            </a:extLst>
          </p:cNvPr>
          <p:cNvSpPr>
            <a:spLocks noChangeArrowheads="1"/>
          </p:cNvSpPr>
          <p:nvPr/>
        </p:nvSpPr>
        <p:spPr bwMode="auto">
          <a:xfrm>
            <a:off x="5999163" y="3813175"/>
            <a:ext cx="368690"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33CC33"/>
                </a:solidFill>
                <a:latin typeface="Times New Roman" panose="02020603050405020304" pitchFamily="18" charset="0"/>
                <a:cs typeface="Times New Roman" panose="02020603050405020304" pitchFamily="18" charset="0"/>
              </a:rPr>
              <a:t>a</a:t>
            </a:r>
          </a:p>
        </p:txBody>
      </p:sp>
      <p:sp>
        <p:nvSpPr>
          <p:cNvPr id="29" name="Rectangle 47">
            <a:extLst>
              <a:ext uri="{FF2B5EF4-FFF2-40B4-BE49-F238E27FC236}">
                <a16:creationId xmlns:a16="http://schemas.microsoft.com/office/drawing/2014/main" id="{DAD9C1A0-98DF-4C68-B149-5492B189298B}"/>
              </a:ext>
            </a:extLst>
          </p:cNvPr>
          <p:cNvSpPr>
            <a:spLocks noChangeArrowheads="1"/>
          </p:cNvSpPr>
          <p:nvPr/>
        </p:nvSpPr>
        <p:spPr bwMode="auto">
          <a:xfrm>
            <a:off x="6684963" y="3813175"/>
            <a:ext cx="452046" cy="536044"/>
          </a:xfrm>
          <a:prstGeom prst="rect">
            <a:avLst/>
          </a:prstGeom>
          <a:noFill/>
          <a:ln w="12700">
            <a:noFill/>
            <a:miter lim="800000"/>
            <a:headEnd/>
            <a:tailEnd/>
          </a:ln>
        </p:spPr>
        <p:txBody>
          <a:bodyPr wrap="none" lIns="90487" tIns="44450" rIns="90487" bIns="44450">
            <a:spAutoFit/>
          </a:bodyPr>
          <a:lstStyle/>
          <a:p>
            <a:pPr eaLnBrk="0" hangingPunct="0"/>
            <a:r>
              <a:rPr lang="en-US" sz="2900" b="1">
                <a:latin typeface="Times New Roman" panose="02020603050405020304" pitchFamily="18" charset="0"/>
                <a:cs typeface="Times New Roman" panose="02020603050405020304" pitchFamily="18" charset="0"/>
              </a:rPr>
              <a:t>X</a:t>
            </a:r>
          </a:p>
        </p:txBody>
      </p:sp>
      <p:sp>
        <p:nvSpPr>
          <p:cNvPr id="30" name="Rectangle 48">
            <a:extLst>
              <a:ext uri="{FF2B5EF4-FFF2-40B4-BE49-F238E27FC236}">
                <a16:creationId xmlns:a16="http://schemas.microsoft.com/office/drawing/2014/main" id="{5E3D5662-223A-4016-82A3-AC797652FCE4}"/>
              </a:ext>
            </a:extLst>
          </p:cNvPr>
          <p:cNvSpPr>
            <a:spLocks noChangeArrowheads="1"/>
          </p:cNvSpPr>
          <p:nvPr/>
        </p:nvSpPr>
        <p:spPr bwMode="auto">
          <a:xfrm>
            <a:off x="7370763" y="3813175"/>
            <a:ext cx="389529"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FF6600"/>
                </a:solidFill>
                <a:latin typeface="Times New Roman" panose="02020603050405020304" pitchFamily="18" charset="0"/>
                <a:cs typeface="Times New Roman" panose="02020603050405020304" pitchFamily="18" charset="0"/>
              </a:rPr>
              <a:t>b</a:t>
            </a:r>
          </a:p>
        </p:txBody>
      </p:sp>
      <p:sp>
        <p:nvSpPr>
          <p:cNvPr id="31" name="Rectangle 49">
            <a:extLst>
              <a:ext uri="{FF2B5EF4-FFF2-40B4-BE49-F238E27FC236}">
                <a16:creationId xmlns:a16="http://schemas.microsoft.com/office/drawing/2014/main" id="{7434E2A1-D818-4646-860E-6BD620109708}"/>
              </a:ext>
            </a:extLst>
          </p:cNvPr>
          <p:cNvSpPr>
            <a:spLocks noChangeArrowheads="1"/>
          </p:cNvSpPr>
          <p:nvPr/>
        </p:nvSpPr>
        <p:spPr bwMode="auto">
          <a:xfrm>
            <a:off x="5846763" y="3813175"/>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32" name="Rectangle 50">
            <a:extLst>
              <a:ext uri="{FF2B5EF4-FFF2-40B4-BE49-F238E27FC236}">
                <a16:creationId xmlns:a16="http://schemas.microsoft.com/office/drawing/2014/main" id="{5087990E-1E24-40C6-8E31-57887DBDD245}"/>
              </a:ext>
            </a:extLst>
          </p:cNvPr>
          <p:cNvSpPr>
            <a:spLocks noChangeArrowheads="1"/>
          </p:cNvSpPr>
          <p:nvPr/>
        </p:nvSpPr>
        <p:spPr bwMode="auto">
          <a:xfrm>
            <a:off x="7631113" y="3768725"/>
            <a:ext cx="306173"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33" name="Rectangle 51">
            <a:extLst>
              <a:ext uri="{FF2B5EF4-FFF2-40B4-BE49-F238E27FC236}">
                <a16:creationId xmlns:a16="http://schemas.microsoft.com/office/drawing/2014/main" id="{CEF64E7D-1CE1-4F49-B8F7-01EBE6CE2507}"/>
              </a:ext>
            </a:extLst>
          </p:cNvPr>
          <p:cNvSpPr>
            <a:spLocks noChangeArrowheads="1"/>
          </p:cNvSpPr>
          <p:nvPr/>
        </p:nvSpPr>
        <p:spPr bwMode="auto">
          <a:xfrm>
            <a:off x="7065963" y="3798888"/>
            <a:ext cx="394338"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&lt;</a:t>
            </a:r>
          </a:p>
        </p:txBody>
      </p:sp>
      <p:sp>
        <p:nvSpPr>
          <p:cNvPr id="34" name="Rectangle 52">
            <a:extLst>
              <a:ext uri="{FF2B5EF4-FFF2-40B4-BE49-F238E27FC236}">
                <a16:creationId xmlns:a16="http://schemas.microsoft.com/office/drawing/2014/main" id="{2361E78E-2249-4D39-A3EF-97C226E71097}"/>
              </a:ext>
            </a:extLst>
          </p:cNvPr>
          <p:cNvSpPr>
            <a:spLocks noChangeArrowheads="1"/>
          </p:cNvSpPr>
          <p:nvPr/>
        </p:nvSpPr>
        <p:spPr bwMode="auto">
          <a:xfrm>
            <a:off x="6332538" y="3798888"/>
            <a:ext cx="394338" cy="536044"/>
          </a:xfrm>
          <a:prstGeom prst="rect">
            <a:avLst/>
          </a:prstGeom>
          <a:noFill/>
          <a:ln w="12700">
            <a:noFill/>
            <a:miter lim="800000"/>
            <a:headEnd/>
            <a:tailEnd/>
          </a:ln>
        </p:spPr>
        <p:txBody>
          <a:bodyPr wrap="none" lIns="90487" tIns="44450" rIns="90487" bIns="44450">
            <a:spAutoFit/>
          </a:bodyPr>
          <a:lstStyle/>
          <a:p>
            <a:pPr eaLnBrk="0" hangingPunct="0"/>
            <a:r>
              <a:rPr lang="en-US" sz="2900" b="1">
                <a:solidFill>
                  <a:srgbClr val="000000"/>
                </a:solidFill>
                <a:latin typeface="Times New Roman" panose="02020603050405020304" pitchFamily="18" charset="0"/>
                <a:cs typeface="Times New Roman" panose="02020603050405020304" pitchFamily="18" charset="0"/>
              </a:rPr>
              <a:t>&lt;</a:t>
            </a:r>
          </a:p>
        </p:txBody>
      </p:sp>
      <p:sp>
        <p:nvSpPr>
          <p:cNvPr id="35" name="Rectangle 53">
            <a:extLst>
              <a:ext uri="{FF2B5EF4-FFF2-40B4-BE49-F238E27FC236}">
                <a16:creationId xmlns:a16="http://schemas.microsoft.com/office/drawing/2014/main" id="{CFC692B1-37FC-4E91-8143-C305B36EBC36}"/>
              </a:ext>
            </a:extLst>
          </p:cNvPr>
          <p:cNvSpPr>
            <a:spLocks noChangeArrowheads="1"/>
          </p:cNvSpPr>
          <p:nvPr/>
        </p:nvSpPr>
        <p:spPr bwMode="auto">
          <a:xfrm>
            <a:off x="5191125" y="3810000"/>
            <a:ext cx="392735" cy="536044"/>
          </a:xfrm>
          <a:prstGeom prst="rect">
            <a:avLst/>
          </a:prstGeom>
          <a:noFill/>
          <a:ln w="12700">
            <a:noFill/>
            <a:miter lim="800000"/>
            <a:headEnd/>
            <a:tailEnd/>
          </a:ln>
        </p:spPr>
        <p:txBody>
          <a:bodyPr wrap="none" lIns="90487" tIns="44450" rIns="90487" bIns="44450">
            <a:spAutoFit/>
          </a:bodyPr>
          <a:lstStyle/>
          <a:p>
            <a:pPr eaLnBrk="0" hangingPunct="0"/>
            <a:r>
              <a:rPr lang="en-US" sz="2900">
                <a:latin typeface="Times New Roman" panose="02020603050405020304" pitchFamily="18" charset="0"/>
                <a:cs typeface="Times New Roman" panose="02020603050405020304" pitchFamily="18" charset="0"/>
              </a:rPr>
              <a:t>=</a:t>
            </a:r>
          </a:p>
        </p:txBody>
      </p:sp>
      <p:sp>
        <p:nvSpPr>
          <p:cNvPr id="36" name="Text Box 54">
            <a:extLst>
              <a:ext uri="{FF2B5EF4-FFF2-40B4-BE49-F238E27FC236}">
                <a16:creationId xmlns:a16="http://schemas.microsoft.com/office/drawing/2014/main" id="{BF46D86C-9D62-4EE2-B294-9AED933FA83C}"/>
              </a:ext>
            </a:extLst>
          </p:cNvPr>
          <p:cNvSpPr txBox="1">
            <a:spLocks noChangeArrowheads="1"/>
          </p:cNvSpPr>
          <p:nvPr/>
        </p:nvSpPr>
        <p:spPr bwMode="auto">
          <a:xfrm>
            <a:off x="5875338" y="4419600"/>
            <a:ext cx="3268662" cy="1200329"/>
          </a:xfrm>
          <a:prstGeom prst="rect">
            <a:avLst/>
          </a:prstGeom>
          <a:noFill/>
          <a:ln w="9525" algn="ctr">
            <a:noFill/>
            <a:miter lim="800000"/>
            <a:headEnd/>
            <a:tailEnd/>
          </a:ln>
        </p:spPr>
        <p:txBody>
          <a:bodyPr wrap="square">
            <a:spAutoFit/>
          </a:bodyPr>
          <a:lstStyle/>
          <a:p>
            <a:pPr>
              <a:spcBef>
                <a:spcPct val="50000"/>
              </a:spcBef>
            </a:pPr>
            <a:r>
              <a:rPr lang="en-US" dirty="0">
                <a:latin typeface="Times New Roman" panose="02020603050405020304" pitchFamily="18" charset="0"/>
                <a:cs typeface="Times New Roman" panose="02020603050405020304" pitchFamily="18" charset="0"/>
              </a:rPr>
              <a:t>(Note that the probability of any individual value is zero)</a:t>
            </a:r>
          </a:p>
        </p:txBody>
      </p:sp>
      <p:cxnSp>
        <p:nvCxnSpPr>
          <p:cNvPr id="37" name="Straight Connector 36">
            <a:extLst>
              <a:ext uri="{FF2B5EF4-FFF2-40B4-BE49-F238E27FC236}">
                <a16:creationId xmlns:a16="http://schemas.microsoft.com/office/drawing/2014/main" id="{FF183FD5-57B9-4BE6-8988-842EB913EBEB}"/>
              </a:ext>
            </a:extLst>
          </p:cNvPr>
          <p:cNvCxnSpPr>
            <a:cxnSpLocks/>
          </p:cNvCxnSpPr>
          <p:nvPr/>
        </p:nvCxnSpPr>
        <p:spPr>
          <a:xfrm>
            <a:off x="1835696" y="5651500"/>
            <a:ext cx="4517706"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771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reeform 4"/>
          <p:cNvSpPr>
            <a:spLocks/>
          </p:cNvSpPr>
          <p:nvPr/>
        </p:nvSpPr>
        <p:spPr bwMode="auto">
          <a:xfrm>
            <a:off x="4495800" y="3505200"/>
            <a:ext cx="2438400" cy="1905000"/>
          </a:xfrm>
          <a:custGeom>
            <a:avLst/>
            <a:gdLst>
              <a:gd name="T0" fmla="*/ 2147483647 w 901"/>
              <a:gd name="T1" fmla="*/ 2147483647 h 721"/>
              <a:gd name="T2" fmla="*/ 2147483647 w 901"/>
              <a:gd name="T3" fmla="*/ 2147483647 h 721"/>
              <a:gd name="T4" fmla="*/ 2147483647 w 901"/>
              <a:gd name="T5" fmla="*/ 2147483647 h 721"/>
              <a:gd name="T6" fmla="*/ 2147483647 w 901"/>
              <a:gd name="T7" fmla="*/ 2147483647 h 721"/>
              <a:gd name="T8" fmla="*/ 2147483647 w 901"/>
              <a:gd name="T9" fmla="*/ 2147483647 h 721"/>
              <a:gd name="T10" fmla="*/ 2147483647 w 901"/>
              <a:gd name="T11" fmla="*/ 2147483647 h 721"/>
              <a:gd name="T12" fmla="*/ 2147483647 w 901"/>
              <a:gd name="T13" fmla="*/ 2147483647 h 721"/>
              <a:gd name="T14" fmla="*/ 2147483647 w 901"/>
              <a:gd name="T15" fmla="*/ 2147483647 h 721"/>
              <a:gd name="T16" fmla="*/ 2147483647 w 901"/>
              <a:gd name="T17" fmla="*/ 2147483647 h 721"/>
              <a:gd name="T18" fmla="*/ 2080074391 w 901"/>
              <a:gd name="T19" fmla="*/ 1961669123 h 721"/>
              <a:gd name="T20" fmla="*/ 1728511874 w 901"/>
              <a:gd name="T21" fmla="*/ 1459034646 h 721"/>
              <a:gd name="T22" fmla="*/ 1384275042 w 901"/>
              <a:gd name="T23" fmla="*/ 991305452 h 721"/>
              <a:gd name="T24" fmla="*/ 1040035842 w 901"/>
              <a:gd name="T25" fmla="*/ 579426460 h 721"/>
              <a:gd name="T26" fmla="*/ 688475863 w 901"/>
              <a:gd name="T27" fmla="*/ 265278509 h 721"/>
              <a:gd name="T28" fmla="*/ 344236578 w 901"/>
              <a:gd name="T29" fmla="*/ 62828009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5368" name="Freeform 5"/>
          <p:cNvSpPr>
            <a:spLocks/>
          </p:cNvSpPr>
          <p:nvPr/>
        </p:nvSpPr>
        <p:spPr bwMode="auto">
          <a:xfrm>
            <a:off x="2133600" y="3505200"/>
            <a:ext cx="2344738" cy="1905000"/>
          </a:xfrm>
          <a:custGeom>
            <a:avLst/>
            <a:gdLst>
              <a:gd name="T0" fmla="*/ 0 w 901"/>
              <a:gd name="T1" fmla="*/ 2147483647 h 721"/>
              <a:gd name="T2" fmla="*/ 643371633 w 901"/>
              <a:gd name="T3" fmla="*/ 2147483647 h 721"/>
              <a:gd name="T4" fmla="*/ 961673146 w 901"/>
              <a:gd name="T5" fmla="*/ 2147483647 h 721"/>
              <a:gd name="T6" fmla="*/ 1279974496 w 901"/>
              <a:gd name="T7" fmla="*/ 2147483647 h 721"/>
              <a:gd name="T8" fmla="*/ 1605044942 w 901"/>
              <a:gd name="T9" fmla="*/ 2147483647 h 721"/>
              <a:gd name="T10" fmla="*/ 1923346292 w 901"/>
              <a:gd name="T11" fmla="*/ 2147483647 h 721"/>
              <a:gd name="T12" fmla="*/ 2147483647 w 901"/>
              <a:gd name="T13" fmla="*/ 2147483647 h 721"/>
              <a:gd name="T14" fmla="*/ 2147483647 w 901"/>
              <a:gd name="T15" fmla="*/ 2147483647 h 721"/>
              <a:gd name="T16" fmla="*/ 2147483647 w 901"/>
              <a:gd name="T17" fmla="*/ 2147483647 h 721"/>
              <a:gd name="T18" fmla="*/ 2147483647 w 901"/>
              <a:gd name="T19" fmla="*/ 1961669123 h 721"/>
              <a:gd name="T20" fmla="*/ 2147483647 w 901"/>
              <a:gd name="T21" fmla="*/ 1459034646 h 721"/>
              <a:gd name="T22" fmla="*/ 2147483647 w 901"/>
              <a:gd name="T23" fmla="*/ 991305452 h 721"/>
              <a:gd name="T24" fmla="*/ 2147483647 w 901"/>
              <a:gd name="T25" fmla="*/ 579426460 h 721"/>
              <a:gd name="T26" fmla="*/ 2147483647 w 901"/>
              <a:gd name="T27" fmla="*/ 265278509 h 721"/>
              <a:gd name="T28" fmla="*/ 2147483647 w 901"/>
              <a:gd name="T29" fmla="*/ 62828009 h 721"/>
              <a:gd name="T30" fmla="*/ 2147483647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p:spPr>
        <p:txBody>
          <a:bodyPr/>
          <a:lstStyle/>
          <a:p>
            <a:endParaRPr lang="en-NZ">
              <a:latin typeface="Times New Roman" panose="02020603050405020304" pitchFamily="18" charset="0"/>
              <a:cs typeface="Times New Roman" panose="02020603050405020304" pitchFamily="18" charset="0"/>
            </a:endParaRPr>
          </a:p>
        </p:txBody>
      </p:sp>
      <p:sp>
        <p:nvSpPr>
          <p:cNvPr id="15369" name="Line 6"/>
          <p:cNvSpPr>
            <a:spLocks noChangeShapeType="1"/>
          </p:cNvSpPr>
          <p:nvPr/>
        </p:nvSpPr>
        <p:spPr bwMode="auto">
          <a:xfrm>
            <a:off x="4495800" y="3505200"/>
            <a:ext cx="0" cy="1981200"/>
          </a:xfrm>
          <a:prstGeom prst="line">
            <a:avLst/>
          </a:prstGeom>
          <a:noFill/>
          <a:ln w="12700">
            <a:solidFill>
              <a:srgbClr val="808080"/>
            </a:solidFill>
            <a:round/>
            <a:headEnd/>
            <a:tailEn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5370" name="Rectangle 7"/>
          <p:cNvSpPr>
            <a:spLocks noChangeArrowheads="1"/>
          </p:cNvSpPr>
          <p:nvPr/>
        </p:nvSpPr>
        <p:spPr bwMode="auto">
          <a:xfrm>
            <a:off x="7086600" y="5334000"/>
            <a:ext cx="405559" cy="459100"/>
          </a:xfrm>
          <a:prstGeom prst="rect">
            <a:avLst/>
          </a:prstGeom>
          <a:noFill/>
          <a:ln w="12700">
            <a:noFill/>
            <a:miter lim="800000"/>
            <a:headEnd/>
            <a:tailEnd/>
          </a:ln>
        </p:spPr>
        <p:txBody>
          <a:bodyPr wrap="none" lIns="90487" tIns="44450" rIns="90487" bIns="44450">
            <a:spAutoFit/>
          </a:bodyPr>
          <a:lstStyle/>
          <a:p>
            <a:pPr eaLnBrk="0" hangingPunct="0"/>
            <a:r>
              <a:rPr lang="en-US" sz="2400" b="1">
                <a:solidFill>
                  <a:srgbClr val="339933"/>
                </a:solidFill>
                <a:latin typeface="Times New Roman" panose="02020603050405020304" pitchFamily="18" charset="0"/>
                <a:cs typeface="Times New Roman" panose="02020603050405020304" pitchFamily="18" charset="0"/>
              </a:rPr>
              <a:t>X</a:t>
            </a:r>
          </a:p>
        </p:txBody>
      </p:sp>
      <p:sp>
        <p:nvSpPr>
          <p:cNvPr id="15371" name="Rectangle 8"/>
          <p:cNvSpPr>
            <a:spLocks noChangeArrowheads="1"/>
          </p:cNvSpPr>
          <p:nvPr/>
        </p:nvSpPr>
        <p:spPr bwMode="auto">
          <a:xfrm>
            <a:off x="4343400" y="5334000"/>
            <a:ext cx="479425" cy="515938"/>
          </a:xfrm>
          <a:prstGeom prst="rect">
            <a:avLst/>
          </a:prstGeom>
          <a:noFill/>
          <a:ln w="12700">
            <a:noFill/>
            <a:miter lim="800000"/>
            <a:headEnd/>
            <a:tailEnd/>
          </a:ln>
        </p:spPr>
        <p:txBody>
          <a:bodyPr lIns="90487" tIns="44450" rIns="90487" bIns="44450">
            <a:spAutoFit/>
          </a:bodyPr>
          <a:lstStyle/>
          <a:p>
            <a:pPr eaLnBrk="0" hangingPunct="0">
              <a:spcBef>
                <a:spcPct val="50000"/>
              </a:spcBef>
            </a:pPr>
            <a:r>
              <a:rPr lang="el-GR" sz="2800" b="1">
                <a:solidFill>
                  <a:srgbClr val="339933"/>
                </a:solidFill>
                <a:latin typeface="Times New Roman" panose="02020603050405020304" pitchFamily="18" charset="0"/>
                <a:cs typeface="Times New Roman" panose="02020603050405020304" pitchFamily="18" charset="0"/>
              </a:rPr>
              <a:t>μ</a:t>
            </a:r>
          </a:p>
        </p:txBody>
      </p:sp>
      <p:sp>
        <p:nvSpPr>
          <p:cNvPr id="15372" name="Rectangle 9"/>
          <p:cNvSpPr>
            <a:spLocks noGrp="1" noChangeArrowheads="1"/>
          </p:cNvSpPr>
          <p:nvPr>
            <p:ph type="title"/>
          </p:nvPr>
        </p:nvSpPr>
        <p:spPr>
          <a:xfrm>
            <a:off x="628650" y="632559"/>
            <a:ext cx="8388350" cy="854075"/>
          </a:xfrm>
        </p:spPr>
        <p:txBody>
          <a:bodyPr/>
          <a:lstStyle/>
          <a:p>
            <a:pPr algn="just"/>
            <a:r>
              <a:rPr 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Probability as Area Under the Curv</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endParaRPr 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373" name="Text Box 10"/>
          <p:cNvSpPr txBox="1">
            <a:spLocks noChangeArrowheads="1"/>
          </p:cNvSpPr>
          <p:nvPr/>
        </p:nvSpPr>
        <p:spPr bwMode="auto">
          <a:xfrm>
            <a:off x="4648200" y="4572000"/>
            <a:ext cx="685800" cy="457200"/>
          </a:xfrm>
          <a:prstGeom prst="rect">
            <a:avLst/>
          </a:prstGeom>
          <a:noFill/>
          <a:ln w="12700">
            <a:noFill/>
            <a:miter lim="800000"/>
            <a:headEnd/>
            <a:tailEnd/>
          </a:ln>
        </p:spPr>
        <p:txBody>
          <a:bodyPr>
            <a:spAutoFit/>
          </a:bodyPr>
          <a:lstStyle/>
          <a:p>
            <a:pPr eaLnBrk="0" hangingPunct="0">
              <a:spcBef>
                <a:spcPct val="50000"/>
              </a:spcBef>
            </a:pPr>
            <a:r>
              <a:rPr lang="en-US" sz="2400">
                <a:solidFill>
                  <a:schemeClr val="bg1"/>
                </a:solidFill>
                <a:latin typeface="Times New Roman" panose="02020603050405020304" pitchFamily="18" charset="0"/>
                <a:cs typeface="Times New Roman" panose="02020603050405020304" pitchFamily="18" charset="0"/>
              </a:rPr>
              <a:t>0.5</a:t>
            </a:r>
          </a:p>
        </p:txBody>
      </p:sp>
      <p:sp>
        <p:nvSpPr>
          <p:cNvPr id="15374" name="Text Box 11"/>
          <p:cNvSpPr txBox="1">
            <a:spLocks noChangeArrowheads="1"/>
          </p:cNvSpPr>
          <p:nvPr/>
        </p:nvSpPr>
        <p:spPr bwMode="auto">
          <a:xfrm>
            <a:off x="3733800" y="4572000"/>
            <a:ext cx="685800" cy="457200"/>
          </a:xfrm>
          <a:prstGeom prst="rect">
            <a:avLst/>
          </a:prstGeom>
          <a:noFill/>
          <a:ln w="12700">
            <a:noFill/>
            <a:miter lim="800000"/>
            <a:headEnd/>
            <a:tailEnd/>
          </a:ln>
        </p:spPr>
        <p:txBody>
          <a:bodyPr>
            <a:spAutoFit/>
          </a:bodyPr>
          <a:lstStyle/>
          <a:p>
            <a:pPr eaLnBrk="0" hangingPunct="0">
              <a:spcBef>
                <a:spcPct val="50000"/>
              </a:spcBef>
            </a:pPr>
            <a:r>
              <a:rPr lang="en-US" sz="2400">
                <a:solidFill>
                  <a:schemeClr val="bg1"/>
                </a:solidFill>
                <a:latin typeface="Times New Roman" panose="02020603050405020304" pitchFamily="18" charset="0"/>
                <a:cs typeface="Times New Roman" panose="02020603050405020304" pitchFamily="18" charset="0"/>
              </a:rPr>
              <a:t>0.5</a:t>
            </a:r>
          </a:p>
        </p:txBody>
      </p:sp>
      <p:sp>
        <p:nvSpPr>
          <p:cNvPr id="15375" name="Text Box 12"/>
          <p:cNvSpPr txBox="1">
            <a:spLocks noChangeArrowheads="1"/>
          </p:cNvSpPr>
          <p:nvPr/>
        </p:nvSpPr>
        <p:spPr bwMode="auto">
          <a:xfrm>
            <a:off x="974725" y="1676400"/>
            <a:ext cx="7467600" cy="830997"/>
          </a:xfrm>
          <a:prstGeom prst="rect">
            <a:avLst/>
          </a:prstGeom>
          <a:noFill/>
          <a:ln w="12700">
            <a:noFill/>
            <a:miter lim="800000"/>
            <a:headEnd/>
            <a:tailEnd/>
          </a:ln>
        </p:spPr>
        <p:txBody>
          <a:bodyPr>
            <a:spAutoFit/>
          </a:bodyPr>
          <a:lstStyle/>
          <a:p>
            <a:pPr algn="just" eaLnBrk="0" hangingPunct="0">
              <a:spcBef>
                <a:spcPct val="50000"/>
              </a:spcBef>
            </a:pPr>
            <a:r>
              <a:rPr lang="en-US" sz="2400" dirty="0">
                <a:solidFill>
                  <a:srgbClr val="000000"/>
                </a:solidFill>
                <a:latin typeface="Times New Roman" panose="02020603050405020304" pitchFamily="18" charset="0"/>
                <a:cs typeface="Times New Roman" panose="02020603050405020304" pitchFamily="18" charset="0"/>
              </a:rPr>
              <a:t>The total area under the curve is 1.0, and the curve is symmetric, so half is above the mean, half is below</a:t>
            </a:r>
            <a:endParaRPr lang="en-US" sz="2800" dirty="0">
              <a:solidFill>
                <a:srgbClr val="000000"/>
              </a:solidFill>
              <a:latin typeface="Times New Roman" panose="02020603050405020304" pitchFamily="18" charset="0"/>
              <a:cs typeface="Times New Roman" panose="02020603050405020304" pitchFamily="18" charset="0"/>
            </a:endParaRPr>
          </a:p>
        </p:txBody>
      </p:sp>
      <p:graphicFrame>
        <p:nvGraphicFramePr>
          <p:cNvPr id="15362" name="Object 2"/>
          <p:cNvGraphicFramePr>
            <a:graphicFrameLocks noChangeAspect="1"/>
          </p:cNvGraphicFramePr>
          <p:nvPr>
            <p:extLst>
              <p:ext uri="{D42A27DB-BD31-4B8C-83A1-F6EECF244321}">
                <p14:modId xmlns:p14="http://schemas.microsoft.com/office/powerpoint/2010/main" val="1862277479"/>
              </p:ext>
            </p:extLst>
          </p:nvPr>
        </p:nvGraphicFramePr>
        <p:xfrm>
          <a:off x="2895600" y="5867400"/>
          <a:ext cx="3586163" cy="549275"/>
        </p:xfrm>
        <a:graphic>
          <a:graphicData uri="http://schemas.openxmlformats.org/presentationml/2006/ole">
            <mc:AlternateContent xmlns:mc="http://schemas.openxmlformats.org/markup-compatibility/2006">
              <mc:Choice xmlns:v="urn:schemas-microsoft-com:vml" Requires="v">
                <p:oleObj name="Equation" r:id="rId3" imgW="1346040" imgH="203040" progId="Equation.3">
                  <p:embed/>
                </p:oleObj>
              </mc:Choice>
              <mc:Fallback>
                <p:oleObj name="Equation" r:id="rId3" imgW="1346040" imgH="203040" progId="Equation.3">
                  <p:embed/>
                  <p:pic>
                    <p:nvPicPr>
                      <p:cNvPr id="153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867400"/>
                        <a:ext cx="3586163" cy="549275"/>
                      </a:xfrm>
                      <a:prstGeom prst="rect">
                        <a:avLst/>
                      </a:prstGeom>
                      <a:solidFill>
                        <a:srgbClr val="C7DAF7"/>
                      </a:solidFill>
                      <a:ln w="9525">
                        <a:solidFill>
                          <a:schemeClr val="tx1"/>
                        </a:solidFill>
                        <a:miter lim="800000"/>
                        <a:headEnd/>
                        <a:tailEnd/>
                      </a:ln>
                    </p:spPr>
                  </p:pic>
                </p:oleObj>
              </mc:Fallback>
            </mc:AlternateContent>
          </a:graphicData>
        </a:graphic>
      </p:graphicFrame>
      <p:graphicFrame>
        <p:nvGraphicFramePr>
          <p:cNvPr id="15363" name="Object 3"/>
          <p:cNvGraphicFramePr>
            <a:graphicFrameLocks noChangeAspect="1"/>
          </p:cNvGraphicFramePr>
          <p:nvPr>
            <p:extLst>
              <p:ext uri="{D42A27DB-BD31-4B8C-83A1-F6EECF244321}">
                <p14:modId xmlns:p14="http://schemas.microsoft.com/office/powerpoint/2010/main" val="2390714259"/>
              </p:ext>
            </p:extLst>
          </p:nvPr>
        </p:nvGraphicFramePr>
        <p:xfrm>
          <a:off x="5534025" y="3124200"/>
          <a:ext cx="2789238" cy="439738"/>
        </p:xfrm>
        <a:graphic>
          <a:graphicData uri="http://schemas.openxmlformats.org/presentationml/2006/ole">
            <mc:AlternateContent xmlns:mc="http://schemas.openxmlformats.org/markup-compatibility/2006">
              <mc:Choice xmlns:v="urn:schemas-microsoft-com:vml" Requires="v">
                <p:oleObj name="Equation" r:id="rId5" imgW="1231560" imgH="203040" progId="Equation.3">
                  <p:embed/>
                </p:oleObj>
              </mc:Choice>
              <mc:Fallback>
                <p:oleObj name="Equation" r:id="rId5" imgW="1231560" imgH="203040" progId="Equation.3">
                  <p:embed/>
                  <p:pic>
                    <p:nvPicPr>
                      <p:cNvPr id="153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025" y="3124200"/>
                        <a:ext cx="2789238" cy="439738"/>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15364" name="Object 4"/>
          <p:cNvGraphicFramePr>
            <a:graphicFrameLocks noChangeAspect="1"/>
          </p:cNvGraphicFramePr>
          <p:nvPr>
            <p:extLst>
              <p:ext uri="{D42A27DB-BD31-4B8C-83A1-F6EECF244321}">
                <p14:modId xmlns:p14="http://schemas.microsoft.com/office/powerpoint/2010/main" val="1398613177"/>
              </p:ext>
            </p:extLst>
          </p:nvPr>
        </p:nvGraphicFramePr>
        <p:xfrm>
          <a:off x="1724025" y="2971800"/>
          <a:ext cx="2984500" cy="441325"/>
        </p:xfrm>
        <a:graphic>
          <a:graphicData uri="http://schemas.openxmlformats.org/presentationml/2006/ole">
            <mc:AlternateContent xmlns:mc="http://schemas.openxmlformats.org/markup-compatibility/2006">
              <mc:Choice xmlns:v="urn:schemas-microsoft-com:vml" Requires="v">
                <p:oleObj name="Equation" r:id="rId7" imgW="1320480" imgH="203040" progId="Equation.3">
                  <p:embed/>
                </p:oleObj>
              </mc:Choice>
              <mc:Fallback>
                <p:oleObj name="Equation" r:id="rId7" imgW="1320480" imgH="203040" progId="Equation.3">
                  <p:embed/>
                  <p:pic>
                    <p:nvPicPr>
                      <p:cNvPr id="1536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4025" y="2971800"/>
                        <a:ext cx="2984500" cy="44132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15376" name="Line 16"/>
          <p:cNvSpPr>
            <a:spLocks noChangeShapeType="1"/>
          </p:cNvSpPr>
          <p:nvPr/>
        </p:nvSpPr>
        <p:spPr bwMode="auto">
          <a:xfrm flipH="1">
            <a:off x="4953000" y="3581400"/>
            <a:ext cx="914400" cy="990600"/>
          </a:xfrm>
          <a:prstGeom prst="line">
            <a:avLst/>
          </a:prstGeom>
          <a:noFill/>
          <a:ln w="19050">
            <a:solidFill>
              <a:schemeClr val="tx1"/>
            </a:solidFill>
            <a:round/>
            <a:headEnd/>
            <a:tailEnd type="triangle" w="med" len="med"/>
          </a:ln>
        </p:spPr>
        <p:txBody>
          <a:bodyPr wrap="none" anchor="ctr"/>
          <a:lstStyle/>
          <a:p>
            <a:endParaRPr lang="en-NZ">
              <a:latin typeface="Times New Roman" panose="02020603050405020304" pitchFamily="18" charset="0"/>
              <a:cs typeface="Times New Roman" panose="02020603050405020304" pitchFamily="18" charset="0"/>
            </a:endParaRPr>
          </a:p>
        </p:txBody>
      </p:sp>
      <p:sp>
        <p:nvSpPr>
          <p:cNvPr id="15377" name="Line 17"/>
          <p:cNvSpPr>
            <a:spLocks noChangeShapeType="1"/>
          </p:cNvSpPr>
          <p:nvPr/>
        </p:nvSpPr>
        <p:spPr bwMode="auto">
          <a:xfrm>
            <a:off x="3200400" y="3429000"/>
            <a:ext cx="762000" cy="990600"/>
          </a:xfrm>
          <a:prstGeom prst="line">
            <a:avLst/>
          </a:prstGeom>
          <a:noFill/>
          <a:ln w="19050">
            <a:solidFill>
              <a:schemeClr val="tx1"/>
            </a:solidFill>
            <a:round/>
            <a:headEnd/>
            <a:tailEnd type="triangle" w="med" len="med"/>
          </a:ln>
        </p:spPr>
        <p:txBody>
          <a:bodyPr wrap="none" anchor="ctr"/>
          <a:lstStyle/>
          <a:p>
            <a:endParaRPr lang="en-NZ">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127C4BE9-11F5-4948-8570-347EC20FF0A2}"/>
              </a:ext>
            </a:extLst>
          </p:cNvPr>
          <p:cNvCxnSpPr>
            <a:cxnSpLocks/>
          </p:cNvCxnSpPr>
          <p:nvPr/>
        </p:nvCxnSpPr>
        <p:spPr>
          <a:xfrm>
            <a:off x="2050876" y="5486400"/>
            <a:ext cx="4969396" cy="0"/>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1DE23E07-89F0-41BE-8959-BDC61419CBC9}"/>
              </a:ext>
            </a:extLst>
          </p:cNvPr>
          <p:cNvSpPr>
            <a:spLocks noGrp="1"/>
          </p:cNvSpPr>
          <p:nvPr>
            <p:ph type="dt" sz="half" idx="10"/>
          </p:nvPr>
        </p:nvSpPr>
        <p:spPr/>
        <p:txBody>
          <a:bodyPr/>
          <a:lstStyle/>
          <a:p>
            <a:pPr>
              <a:defRPr/>
            </a:pPr>
            <a:fld id="{8DB5D4D1-FAC7-410E-8B64-D0D61BFD6B94}" type="datetime5">
              <a:rPr lang="en-US" smtClean="0"/>
              <a:t>9-Apr-23</a:t>
            </a:fld>
            <a:endParaRPr lang="en-US"/>
          </a:p>
        </p:txBody>
      </p:sp>
      <p:sp>
        <p:nvSpPr>
          <p:cNvPr id="3" name="Footer Placeholder 2">
            <a:extLst>
              <a:ext uri="{FF2B5EF4-FFF2-40B4-BE49-F238E27FC236}">
                <a16:creationId xmlns:a16="http://schemas.microsoft.com/office/drawing/2014/main" id="{78483144-1B26-45E5-A2BC-FEA5520FFFED}"/>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D077E09C-0C21-4CFC-AB6A-0FAC5FDE7958}"/>
              </a:ext>
            </a:extLst>
          </p:cNvPr>
          <p:cNvSpPr>
            <a:spLocks noGrp="1"/>
          </p:cNvSpPr>
          <p:nvPr>
            <p:ph type="sldNum" sz="quarter" idx="12"/>
          </p:nvPr>
        </p:nvSpPr>
        <p:spPr/>
        <p:txBody>
          <a:bodyPr/>
          <a:lstStyle/>
          <a:p>
            <a:fld id="{906F6DFE-AA00-4BFD-9D61-CA29BB78DE22}" type="slidenum">
              <a:rPr lang="en-US" altLang="en-US" smtClean="0"/>
              <a:pPr/>
              <a:t>24</a:t>
            </a:fld>
            <a:endParaRPr lang="en-US" altLang="en-US"/>
          </a:p>
        </p:txBody>
      </p:sp>
    </p:spTree>
    <p:extLst>
      <p:ext uri="{BB962C8B-B14F-4D97-AF65-F5344CB8AC3E}">
        <p14:creationId xmlns:p14="http://schemas.microsoft.com/office/powerpoint/2010/main" val="31438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animBg="1"/>
      <p:bldP spid="1537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By using the relation</a:t>
                </a:r>
                <a14:m>
                  <m:oMath xmlns:m="http://schemas.openxmlformats.org/officeDocument/2006/math">
                    <m:r>
                      <a:rPr lang="en-GB" b="0" i="0" smtClean="0">
                        <a:latin typeface="Cambria Math" panose="02040503050406030204" pitchFamily="18" charset="0"/>
                        <a:cs typeface="Times New Roman" panose="02020603050405020304" pitchFamily="18" charset="0"/>
                      </a:rPr>
                      <m:t> </m:t>
                    </m:r>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cs typeface="Times New Roman" panose="02020603050405020304" pitchFamily="18" charset="0"/>
                      </a:rPr>
                      <m:t>=</m:t>
                    </m:r>
                    <m:d>
                      <m:dPr>
                        <m:ctrlPr>
                          <a:rPr lang="en-GB" b="0" i="1" smtClean="0">
                            <a:latin typeface="Cambria Math" panose="02040503050406030204" pitchFamily="18" charset="0"/>
                            <a:cs typeface="Times New Roman" panose="02020603050405020304" pitchFamily="18" charset="0"/>
                          </a:rPr>
                        </m:ctrlPr>
                      </m:dPr>
                      <m:e>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𝑋</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𝜇</m:t>
                            </m:r>
                          </m:num>
                          <m:den>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den>
                        </m:f>
                      </m:e>
                    </m:d>
                  </m:oMath>
                </a14:m>
                <a:r>
                  <a:rPr lang="en-IN" dirty="0">
                    <a:latin typeface="Times New Roman" panose="02020603050405020304" pitchFamily="18" charset="0"/>
                    <a:cs typeface="Times New Roman" panose="02020603050405020304" pitchFamily="18" charset="0"/>
                  </a:rPr>
                  <a:t> , any normal random variable </a:t>
                </a:r>
                <a14:m>
                  <m:oMath xmlns:m="http://schemas.openxmlformats.org/officeDocument/2006/math">
                    <m:r>
                      <a:rPr lang="en-IN" i="1" dirty="0" smtClean="0">
                        <a:latin typeface="Cambria Math" panose="02040503050406030204" pitchFamily="18" charset="0"/>
                        <a:cs typeface="Times New Roman" panose="02020603050405020304" pitchFamily="18" charset="0"/>
                      </a:rPr>
                      <m:t>𝑋</m:t>
                    </m:r>
                  </m:oMath>
                </a14:m>
                <a:r>
                  <a:rPr lang="en-IN" dirty="0">
                    <a:latin typeface="Times New Roman" panose="02020603050405020304" pitchFamily="18" charset="0"/>
                    <a:cs typeface="Times New Roman" panose="02020603050405020304" pitchFamily="18" charset="0"/>
                  </a:rPr>
                  <a:t> can be converted to the standard normal random variable </a:t>
                </a:r>
                <a14:m>
                  <m:oMath xmlns:m="http://schemas.openxmlformats.org/officeDocument/2006/math">
                    <m:r>
                      <a:rPr lang="en-IN" i="1" dirty="0" smtClean="0">
                        <a:latin typeface="Cambria Math" panose="02040503050406030204" pitchFamily="18" charset="0"/>
                        <a:cs typeface="Times New Roman" panose="02020603050405020304" pitchFamily="18" charset="0"/>
                      </a:rPr>
                      <m:t>𝑍</m:t>
                    </m:r>
                  </m:oMath>
                </a14:m>
                <a:r>
                  <a:rPr lang="en-IN" dirty="0">
                    <a:latin typeface="Times New Roman" panose="02020603050405020304" pitchFamily="18" charset="0"/>
                    <a:cs typeface="Times New Roman" panose="02020603050405020304" pitchFamily="18" charset="0"/>
                  </a:rPr>
                  <a:t> and then the </a:t>
                </a:r>
                <a:r>
                  <a:rPr lang="en-IN" dirty="0">
                    <a:solidFill>
                      <a:srgbClr val="C00000"/>
                    </a:solidFill>
                    <a:latin typeface="Times New Roman" panose="02020603050405020304" pitchFamily="18" charset="0"/>
                    <a:cs typeface="Times New Roman" panose="02020603050405020304" pitchFamily="18" charset="0"/>
                  </a:rPr>
                  <a:t>Table 2: Standard Normal Cumulative Probability Table </a:t>
                </a:r>
                <a14:m>
                  <m:oMath xmlns:m="http://schemas.openxmlformats.org/officeDocument/2006/math">
                    <m:r>
                      <a:rPr lang="en-GB" b="0" i="1" smtClean="0">
                        <a:solidFill>
                          <a:srgbClr val="C00000"/>
                        </a:solidFill>
                        <a:latin typeface="Cambria Math" panose="02040503050406030204" pitchFamily="18" charset="0"/>
                        <a:cs typeface="Times New Roman" panose="02020603050405020304" pitchFamily="18" charset="0"/>
                      </a:rPr>
                      <m:t>𝑃</m:t>
                    </m:r>
                    <m:r>
                      <a:rPr lang="en-GB" b="0" i="1" smtClean="0">
                        <a:solidFill>
                          <a:srgbClr val="C00000"/>
                        </a:solidFill>
                        <a:latin typeface="Cambria Math" panose="02040503050406030204" pitchFamily="18" charset="0"/>
                        <a:cs typeface="Times New Roman" panose="02020603050405020304" pitchFamily="18" charset="0"/>
                      </a:rPr>
                      <m:t>(</m:t>
                    </m:r>
                    <m:r>
                      <a:rPr lang="en-GB" b="0" i="1" smtClean="0">
                        <a:solidFill>
                          <a:srgbClr val="C00000"/>
                        </a:solidFill>
                        <a:latin typeface="Cambria Math" panose="02040503050406030204" pitchFamily="18" charset="0"/>
                        <a:cs typeface="Times New Roman" panose="02020603050405020304" pitchFamily="18" charset="0"/>
                      </a:rPr>
                      <m:t>𝑍</m:t>
                    </m:r>
                    <m:r>
                      <a:rPr lang="en-GB"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GB"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𝑧</m:t>
                    </m:r>
                    <m:r>
                      <a:rPr lang="en-GB" b="0" i="1" smtClean="0">
                        <a:solidFill>
                          <a:srgbClr val="C00000"/>
                        </a:solidFill>
                        <a:latin typeface="Cambria Math" panose="02040503050406030204" pitchFamily="18" charset="0"/>
                        <a:cs typeface="Times New Roman" panose="02020603050405020304" pitchFamily="18" charset="0"/>
                      </a:rPr>
                      <m:t>)</m:t>
                    </m:r>
                  </m:oMath>
                </a14:m>
                <a:r>
                  <a:rPr lang="en-IN" dirty="0">
                    <a:solidFill>
                      <a:srgbClr val="C0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can be used to obtain the probabilities for any range of measurements.</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1852" r="-1852"/>
                </a:stretch>
              </a:blipFill>
            </p:spPr>
            <p:txBody>
              <a:bodyPr/>
              <a:lstStyle/>
              <a:p>
                <a:r>
                  <a:rPr lang="en-NZ">
                    <a:noFill/>
                  </a:rPr>
                  <a:t> </a:t>
                </a:r>
              </a:p>
            </p:txBody>
          </p:sp>
        </mc:Fallback>
      </mc:AlternateContent>
      <p:sp>
        <p:nvSpPr>
          <p:cNvPr id="2" name="Date Placeholder 1">
            <a:extLst>
              <a:ext uri="{FF2B5EF4-FFF2-40B4-BE49-F238E27FC236}">
                <a16:creationId xmlns:a16="http://schemas.microsoft.com/office/drawing/2014/main" id="{ACF5ECE3-639C-4603-A338-52CCEC985C5E}"/>
              </a:ext>
            </a:extLst>
          </p:cNvPr>
          <p:cNvSpPr>
            <a:spLocks noGrp="1"/>
          </p:cNvSpPr>
          <p:nvPr>
            <p:ph type="dt" sz="half" idx="10"/>
          </p:nvPr>
        </p:nvSpPr>
        <p:spPr/>
        <p:txBody>
          <a:bodyPr/>
          <a:lstStyle/>
          <a:p>
            <a:pPr>
              <a:defRPr/>
            </a:pPr>
            <a:fld id="{7587C4EF-D324-4F36-83F2-BACE46552878}" type="datetime5">
              <a:rPr lang="en-US" smtClean="0"/>
              <a:t>9-Apr-23</a:t>
            </a:fld>
            <a:endParaRPr lang="en-US"/>
          </a:p>
        </p:txBody>
      </p:sp>
      <p:sp>
        <p:nvSpPr>
          <p:cNvPr id="4" name="Footer Placeholder 3">
            <a:extLst>
              <a:ext uri="{FF2B5EF4-FFF2-40B4-BE49-F238E27FC236}">
                <a16:creationId xmlns:a16="http://schemas.microsoft.com/office/drawing/2014/main" id="{D8BCBBA5-7610-483B-8267-0E88D13AC56E}"/>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D0AB246B-FE78-4A87-A21A-7D06172C402E}"/>
              </a:ext>
            </a:extLst>
          </p:cNvPr>
          <p:cNvSpPr>
            <a:spLocks noGrp="1"/>
          </p:cNvSpPr>
          <p:nvPr>
            <p:ph type="sldNum" sz="quarter" idx="12"/>
          </p:nvPr>
        </p:nvSpPr>
        <p:spPr/>
        <p:txBody>
          <a:bodyPr/>
          <a:lstStyle/>
          <a:p>
            <a:fld id="{906F6DFE-AA00-4BFD-9D61-CA29BB78DE22}" type="slidenum">
              <a:rPr lang="en-US" altLang="en-US" smtClean="0"/>
              <a:pPr/>
              <a:t>25</a:t>
            </a:fld>
            <a:endParaRPr lang="en-US" altLang="en-US"/>
          </a:p>
        </p:txBody>
      </p:sp>
    </p:spTree>
    <p:extLst>
      <p:ext uri="{BB962C8B-B14F-4D97-AF65-F5344CB8AC3E}">
        <p14:creationId xmlns:p14="http://schemas.microsoft.com/office/powerpoint/2010/main" val="28702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dirty="0">
                    <a:latin typeface="Times New Roman" panose="02020603050405020304" pitchFamily="18" charset="0"/>
                    <a:cs typeface="Times New Roman" panose="02020603050405020304" pitchFamily="18" charset="0"/>
                  </a:rPr>
                  <a:t>Since </a:t>
                </a:r>
                <a14:m>
                  <m:oMath xmlns:m="http://schemas.openxmlformats.org/officeDocument/2006/math">
                    <m:r>
                      <a:rPr lang="en-GB" b="0" i="1" smtClean="0">
                        <a:latin typeface="Cambria Math" panose="02040503050406030204" pitchFamily="18" charset="0"/>
                        <a:cs typeface="Times New Roman" panose="02020603050405020304" pitchFamily="18" charset="0"/>
                      </a:rPr>
                      <m:t>𝑓</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𝑧</m:t>
                        </m:r>
                      </m:e>
                    </m:d>
                  </m:oMath>
                </a14:m>
                <a:r>
                  <a:rPr lang="en-IN" dirty="0">
                    <a:latin typeface="Times New Roman" panose="02020603050405020304" pitchFamily="18" charset="0"/>
                    <a:cs typeface="Times New Roman" panose="02020603050405020304" pitchFamily="18" charset="0"/>
                  </a:rPr>
                  <a:t> is symmetric about 0,</a:t>
                </a:r>
              </a:p>
              <a:p>
                <a:pPr marL="0" indent="0" algn="just">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=0.9332</m:t>
                      </m:r>
                    </m:oMath>
                  </m:oMathPara>
                </a14:m>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oMath>
                  </m:oMathPara>
                </a14:m>
                <a:endParaRPr lang="en-GB"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ctr">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ea typeface="Cambria Math" panose="02040503050406030204" pitchFamily="18" charset="0"/>
                          <a:cs typeface="Times New Roman" panose="02020603050405020304" pitchFamily="18" charset="0"/>
                        </a:rPr>
                        <m:t>=1−0.9332</m:t>
                      </m:r>
                    </m:oMath>
                  </m:oMathPara>
                </a14:m>
                <a:endParaRPr lang="en-GB"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ctr">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ea typeface="Cambria Math" panose="02040503050406030204" pitchFamily="18" charset="0"/>
                          <a:cs typeface="Times New Roman" panose="02020603050405020304" pitchFamily="18" charset="0"/>
                        </a:rPr>
                        <m:t>=0.0688</m:t>
                      </m:r>
                    </m:oMath>
                  </m:oMathPara>
                </a14:m>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b="0" dirty="0">
                    <a:latin typeface="Times New Roman" panose="02020603050405020304" pitchFamily="18" charset="0"/>
                    <a:ea typeface="Cambria Math" panose="02040503050406030204" pitchFamily="18" charset="0"/>
                    <a:cs typeface="Times New Roman" panose="02020603050405020304" pitchFamily="18" charset="0"/>
                  </a:rPr>
                  <a:t>Since the measurements are continuous,</a:t>
                </a:r>
              </a:p>
              <a:p>
                <a:pPr marL="0" indent="0" algn="just">
                  <a:buNone/>
                </a:pPr>
                <a14:m>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≤1.5</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b="0" i="1" smtClean="0">
                            <a:latin typeface="Cambria Math" panose="02040503050406030204" pitchFamily="18" charset="0"/>
                            <a:ea typeface="Cambria Math" panose="02040503050406030204" pitchFamily="18" charset="0"/>
                            <a:cs typeface="Times New Roman" panose="02020603050405020304" pitchFamily="18" charset="0"/>
                          </a:rPr>
                          <m:t> &lt;1.5</m:t>
                        </m:r>
                      </m:e>
                    </m:d>
                  </m:oMath>
                </a14:m>
                <a:r>
                  <a:rPr lang="en-IN" b="0" dirty="0">
                    <a:latin typeface="Times New Roman" panose="02020603050405020304" pitchFamily="18" charset="0"/>
                    <a:ea typeface="Cambria Math" panose="02040503050406030204" pitchFamily="18" charset="0"/>
                    <a:cs typeface="Times New Roman" panose="02020603050405020304" pitchFamily="18" charset="0"/>
                  </a:rPr>
                  <a:t>=0.9332 that is P(Z=1.5) = 0</a:t>
                </a:r>
              </a:p>
              <a:p>
                <a:pPr marL="0" indent="0">
                  <a:buNone/>
                </a:pPr>
                <a:endParaRPr lang="en-IN"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18222"/>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6ADAC22D-A76E-4139-B0DC-ACD1689CD767}"/>
              </a:ext>
            </a:extLst>
          </p:cNvPr>
          <p:cNvSpPr>
            <a:spLocks noGrp="1"/>
          </p:cNvSpPr>
          <p:nvPr>
            <p:ph type="dt" sz="half" idx="10"/>
          </p:nvPr>
        </p:nvSpPr>
        <p:spPr/>
        <p:txBody>
          <a:bodyPr/>
          <a:lstStyle/>
          <a:p>
            <a:pPr>
              <a:defRPr/>
            </a:pPr>
            <a:fld id="{D6BFAE11-9560-4349-A309-D9A794684841}" type="datetime5">
              <a:rPr lang="en-US" smtClean="0"/>
              <a:t>9-Apr-23</a:t>
            </a:fld>
            <a:endParaRPr lang="en-US"/>
          </a:p>
        </p:txBody>
      </p:sp>
      <p:sp>
        <p:nvSpPr>
          <p:cNvPr id="5" name="Footer Placeholder 4">
            <a:extLst>
              <a:ext uri="{FF2B5EF4-FFF2-40B4-BE49-F238E27FC236}">
                <a16:creationId xmlns:a16="http://schemas.microsoft.com/office/drawing/2014/main" id="{61FD210B-A512-49BE-91D1-B9FC883108A7}"/>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F72CE2A5-9E01-45B6-8685-AF47497166A1}"/>
              </a:ext>
            </a:extLst>
          </p:cNvPr>
          <p:cNvSpPr>
            <a:spLocks noGrp="1"/>
          </p:cNvSpPr>
          <p:nvPr>
            <p:ph type="sldNum" sz="quarter" idx="12"/>
          </p:nvPr>
        </p:nvSpPr>
        <p:spPr/>
        <p:txBody>
          <a:bodyPr/>
          <a:lstStyle/>
          <a:p>
            <a:fld id="{906F6DFE-AA00-4BFD-9D61-CA29BB78DE22}" type="slidenum">
              <a:rPr lang="en-US" altLang="en-US" smtClean="0"/>
              <a:pPr/>
              <a:t>26</a:t>
            </a:fld>
            <a:endParaRPr lang="en-US" altLang="en-US"/>
          </a:p>
        </p:txBody>
      </p:sp>
    </p:spTree>
    <p:extLst>
      <p:ext uri="{BB962C8B-B14F-4D97-AF65-F5344CB8AC3E}">
        <p14:creationId xmlns:p14="http://schemas.microsoft.com/office/powerpoint/2010/main" val="1435328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a:srcRect l="26422" t="10211" r="24756" b="5512"/>
          <a:stretch/>
        </p:blipFill>
        <p:spPr>
          <a:xfrm>
            <a:off x="1066800" y="220422"/>
            <a:ext cx="6858000" cy="6658914"/>
          </a:xfrm>
          <a:prstGeom prst="rect">
            <a:avLst/>
          </a:prstGeom>
        </p:spPr>
      </p:pic>
      <p:sp>
        <p:nvSpPr>
          <p:cNvPr id="2" name="Date Placeholder 1">
            <a:extLst>
              <a:ext uri="{FF2B5EF4-FFF2-40B4-BE49-F238E27FC236}">
                <a16:creationId xmlns:a16="http://schemas.microsoft.com/office/drawing/2014/main" id="{8A5C490F-6C2D-47C1-833B-E1AA65C6EC09}"/>
              </a:ext>
            </a:extLst>
          </p:cNvPr>
          <p:cNvSpPr>
            <a:spLocks noGrp="1"/>
          </p:cNvSpPr>
          <p:nvPr>
            <p:ph type="dt" sz="half" idx="10"/>
          </p:nvPr>
        </p:nvSpPr>
        <p:spPr/>
        <p:txBody>
          <a:bodyPr/>
          <a:lstStyle/>
          <a:p>
            <a:pPr>
              <a:defRPr/>
            </a:pPr>
            <a:fld id="{A14671FB-33D9-40E8-B52B-72EE490647D3}" type="datetime5">
              <a:rPr lang="en-US" smtClean="0"/>
              <a:t>9-Apr-23</a:t>
            </a:fld>
            <a:endParaRPr lang="en-US"/>
          </a:p>
        </p:txBody>
      </p:sp>
      <p:sp>
        <p:nvSpPr>
          <p:cNvPr id="3" name="Footer Placeholder 2">
            <a:extLst>
              <a:ext uri="{FF2B5EF4-FFF2-40B4-BE49-F238E27FC236}">
                <a16:creationId xmlns:a16="http://schemas.microsoft.com/office/drawing/2014/main" id="{568728DD-0583-4ED5-BE5D-84BF35807E5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C0AD76A7-3ADE-469F-B79A-59A5003DF118}"/>
              </a:ext>
            </a:extLst>
          </p:cNvPr>
          <p:cNvSpPr>
            <a:spLocks noGrp="1"/>
          </p:cNvSpPr>
          <p:nvPr>
            <p:ph type="sldNum" sz="quarter" idx="12"/>
          </p:nvPr>
        </p:nvSpPr>
        <p:spPr/>
        <p:txBody>
          <a:bodyPr/>
          <a:lstStyle/>
          <a:p>
            <a:fld id="{906F6DFE-AA00-4BFD-9D61-CA29BB78DE22}" type="slidenum">
              <a:rPr lang="en-US" altLang="en-US" smtClean="0"/>
              <a:pPr/>
              <a:t>27</a:t>
            </a:fld>
            <a:endParaRPr lang="en-US" altLang="en-US"/>
          </a:p>
        </p:txBody>
      </p:sp>
    </p:spTree>
    <p:extLst>
      <p:ext uri="{BB962C8B-B14F-4D97-AF65-F5344CB8AC3E}">
        <p14:creationId xmlns:p14="http://schemas.microsoft.com/office/powerpoint/2010/main" val="3617747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your practice: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NZ" sz="2400" dirty="0">
                    <a:solidFill>
                      <a:srgbClr val="000000"/>
                    </a:solidFill>
                    <a:latin typeface="Times New Roman" panose="02020603050405020304" pitchFamily="18" charset="0"/>
                    <a:cs typeface="Times New Roman" panose="02020603050405020304" pitchFamily="18" charset="0"/>
                  </a:rPr>
                  <a:t>Estimate the following probabilities by using </a:t>
                </a:r>
                <a:r>
                  <a:rPr lang="en-IN" sz="2400" dirty="0">
                    <a:solidFill>
                      <a:srgbClr val="000000"/>
                    </a:solidFill>
                    <a:latin typeface="Times New Roman" panose="02020603050405020304" pitchFamily="18" charset="0"/>
                    <a:cs typeface="Times New Roman" panose="02020603050405020304" pitchFamily="18" charset="0"/>
                  </a:rPr>
                  <a:t>Standard Normal Cumulative Probability Table </a:t>
                </a:r>
                <a:endParaRPr lang="en-NZ" i="1" dirty="0">
                  <a:solidFill>
                    <a:srgbClr val="000000"/>
                  </a:solidFill>
                  <a:latin typeface="Times New Roman" panose="020206030504050203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b="0" i="1" smtClean="0">
                        <a:solidFill>
                          <a:srgbClr val="000000"/>
                        </a:solidFill>
                        <a:latin typeface="Cambria Math" panose="02040503050406030204" pitchFamily="18" charset="0"/>
                        <a:cs typeface="Times New Roman" panose="02020603050405020304" pitchFamily="18" charset="0"/>
                      </a:rPr>
                      <m:t>𝑃</m:t>
                    </m:r>
                    <m:d>
                      <m:dPr>
                        <m:ctrlPr>
                          <a:rPr lang="en-GB" sz="2000" b="0" i="1" smtClean="0">
                            <a:solidFill>
                              <a:srgbClr val="000000"/>
                            </a:solidFill>
                            <a:latin typeface="Cambria Math" panose="02040503050406030204" pitchFamily="18" charset="0"/>
                            <a:cs typeface="Times New Roman" panose="02020603050405020304" pitchFamily="18" charset="0"/>
                          </a:rPr>
                        </m:ctrlPr>
                      </m:dPr>
                      <m:e>
                        <m:r>
                          <a:rPr lang="en-GB" sz="2000" b="0" i="1" smtClean="0">
                            <a:solidFill>
                              <a:srgbClr val="000000"/>
                            </a:solidFill>
                            <a:latin typeface="Cambria Math" panose="02040503050406030204" pitchFamily="18" charset="0"/>
                            <a:cs typeface="Times New Roman" panose="02020603050405020304" pitchFamily="18" charset="0"/>
                          </a:rPr>
                          <m:t>𝑍</m:t>
                        </m:r>
                        <m:r>
                          <a:rPr lang="en-GB"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≤1.5</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m:t>
                        </m:r>
                      </m:e>
                    </m:d>
                  </m:oMath>
                </a14:m>
                <a:endParaRPr lang="en-NZ" sz="2000" b="0" i="1"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b="0" i="1" smtClean="0">
                        <a:solidFill>
                          <a:srgbClr val="000000"/>
                        </a:solidFill>
                        <a:latin typeface="Cambria Math" panose="02040503050406030204" pitchFamily="18" charset="0"/>
                        <a:cs typeface="Times New Roman" panose="02020603050405020304" pitchFamily="18" charset="0"/>
                      </a:rPr>
                      <m:t>𝑃</m:t>
                    </m:r>
                    <m:d>
                      <m:dPr>
                        <m:ctrlPr>
                          <a:rPr lang="en-GB" sz="2000" b="0" i="1" smtClean="0">
                            <a:solidFill>
                              <a:srgbClr val="000000"/>
                            </a:solidFill>
                            <a:latin typeface="Cambria Math" panose="02040503050406030204" pitchFamily="18" charset="0"/>
                            <a:cs typeface="Times New Roman" panose="02020603050405020304" pitchFamily="18" charset="0"/>
                          </a:rPr>
                        </m:ctrlPr>
                      </m:dPr>
                      <m:e>
                        <m:r>
                          <a:rPr lang="en-GB" sz="2000" b="0" i="1" smtClean="0">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r>
                          <a:rPr lang="en-GB"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6</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0</m:t>
                        </m:r>
                        <m:r>
                          <a:rPr lang="en-GB"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&lt;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−0.68</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0.68</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0</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0.8</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b="0" i="1" smtClean="0">
                            <a:solidFill>
                              <a:srgbClr val="000000"/>
                            </a:solidFill>
                            <a:latin typeface="Cambria Math" panose="02040503050406030204" pitchFamily="18" charset="0"/>
                            <a:cs typeface="Times New Roman" panose="02020603050405020304" pitchFamily="18" charset="0"/>
                          </a:rPr>
                          <m:t>−2</m:t>
                        </m:r>
                        <m:r>
                          <a:rPr lang="en-GB"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−1.25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i="1">
                            <a:solidFill>
                              <a:srgbClr val="000000"/>
                            </a:solidFill>
                            <a:latin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cs typeface="Times New Roman" panose="02020603050405020304" pitchFamily="18" charset="0"/>
                          </a:rPr>
                          <m:t>1</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−0.0</m:t>
                        </m:r>
                        <m:r>
                          <a:rPr lang="en-NZ"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914400" lvl="1" indent="-514350" algn="just">
                  <a:lnSpc>
                    <a:spcPct val="120000"/>
                  </a:lnSpc>
                  <a:buFont typeface="+mj-lt"/>
                  <a:buAutoNum type="arabicPeriod"/>
                </a:pPr>
                <a14:m>
                  <m:oMath xmlns:m="http://schemas.openxmlformats.org/officeDocument/2006/math">
                    <m:r>
                      <a:rPr lang="en-GB" sz="2000" i="1">
                        <a:solidFill>
                          <a:srgbClr val="000000"/>
                        </a:solidFill>
                        <a:latin typeface="Cambria Math" panose="02040503050406030204" pitchFamily="18" charset="0"/>
                        <a:cs typeface="Times New Roman" panose="02020603050405020304" pitchFamily="18" charset="0"/>
                      </a:rPr>
                      <m:t>𝑃</m:t>
                    </m:r>
                    <m:d>
                      <m:dPr>
                        <m:ctrlPr>
                          <a:rPr lang="en-GB" sz="2000" i="1">
                            <a:solidFill>
                              <a:srgbClr val="000000"/>
                            </a:solidFill>
                            <a:latin typeface="Cambria Math" panose="02040503050406030204" pitchFamily="18" charset="0"/>
                            <a:cs typeface="Times New Roman" panose="02020603050405020304" pitchFamily="18" charset="0"/>
                          </a:rPr>
                        </m:ctrlPr>
                      </m:dPr>
                      <m:e>
                        <m:r>
                          <a:rPr lang="en-NZ" sz="2000" i="1">
                            <a:solidFill>
                              <a:srgbClr val="000000"/>
                            </a:solidFill>
                            <a:latin typeface="Cambria Math" panose="02040503050406030204" pitchFamily="18" charset="0"/>
                            <a:cs typeface="Times New Roman" panose="02020603050405020304" pitchFamily="18" charset="0"/>
                          </a:rPr>
                          <m:t>−5</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GB" sz="2000" i="1">
                            <a:solidFill>
                              <a:srgbClr val="000000"/>
                            </a:solidFill>
                            <a:latin typeface="Cambria Math" panose="02040503050406030204" pitchFamily="18" charset="0"/>
                            <a:cs typeface="Times New Roman" panose="02020603050405020304" pitchFamily="18" charset="0"/>
                          </a:rPr>
                          <m:t>𝑍</m:t>
                        </m:r>
                        <m:r>
                          <a:rPr lang="en-GB"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NZ"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5</m:t>
                        </m:r>
                      </m:e>
                    </m:d>
                  </m:oMath>
                </a14:m>
                <a:endParaRPr lang="en-IN" sz="20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514350" indent="-514350" algn="just">
                  <a:buFont typeface="+mj-lt"/>
                  <a:buAutoNum type="arabicPeriod"/>
                </a:pPr>
                <a:endParaRPr lang="en-IN" sz="2400"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IN"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b="0" dirty="0">
                  <a:solidFill>
                    <a:srgbClr val="000000"/>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GB"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1111" t="-1185" r="-1111" b="-2815"/>
                </a:stretch>
              </a:blipFill>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6ADAC22D-A76E-4139-B0DC-ACD1689CD767}"/>
              </a:ext>
            </a:extLst>
          </p:cNvPr>
          <p:cNvSpPr>
            <a:spLocks noGrp="1"/>
          </p:cNvSpPr>
          <p:nvPr>
            <p:ph type="dt" sz="half" idx="10"/>
          </p:nvPr>
        </p:nvSpPr>
        <p:spPr/>
        <p:txBody>
          <a:bodyPr/>
          <a:lstStyle/>
          <a:p>
            <a:pPr>
              <a:defRPr/>
            </a:pPr>
            <a:fld id="{D6BFAE11-9560-4349-A309-D9A794684841}" type="datetime5">
              <a:rPr lang="en-US" smtClean="0"/>
              <a:t>9-Apr-23</a:t>
            </a:fld>
            <a:endParaRPr lang="en-US"/>
          </a:p>
        </p:txBody>
      </p:sp>
      <p:sp>
        <p:nvSpPr>
          <p:cNvPr id="5" name="Footer Placeholder 4">
            <a:extLst>
              <a:ext uri="{FF2B5EF4-FFF2-40B4-BE49-F238E27FC236}">
                <a16:creationId xmlns:a16="http://schemas.microsoft.com/office/drawing/2014/main" id="{61FD210B-A512-49BE-91D1-B9FC883108A7}"/>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F72CE2A5-9E01-45B6-8685-AF47497166A1}"/>
              </a:ext>
            </a:extLst>
          </p:cNvPr>
          <p:cNvSpPr>
            <a:spLocks noGrp="1"/>
          </p:cNvSpPr>
          <p:nvPr>
            <p:ph type="sldNum" sz="quarter" idx="12"/>
          </p:nvPr>
        </p:nvSpPr>
        <p:spPr/>
        <p:txBody>
          <a:bodyPr/>
          <a:lstStyle/>
          <a:p>
            <a:fld id="{906F6DFE-AA00-4BFD-9D61-CA29BB78DE22}" type="slidenum">
              <a:rPr lang="en-US" altLang="en-US" smtClean="0"/>
              <a:pPr/>
              <a:t>28</a:t>
            </a:fld>
            <a:endParaRPr lang="en-US" altLang="en-US" dirty="0"/>
          </a:p>
        </p:txBody>
      </p:sp>
    </p:spTree>
    <p:extLst>
      <p:ext uri="{BB962C8B-B14F-4D97-AF65-F5344CB8AC3E}">
        <p14:creationId xmlns:p14="http://schemas.microsoft.com/office/powerpoint/2010/main" val="1709652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Empirical Rule</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Any normal random variable has the following three properties:</a:t>
            </a:r>
          </a:p>
          <a:p>
            <a:pPr marL="514350" indent="-514350" algn="just">
              <a:buClr>
                <a:srgbClr val="002060"/>
              </a:buClr>
              <a:buSzPct val="100000"/>
              <a:buFont typeface="+mj-lt"/>
              <a:buAutoNum type="arabicPeriod"/>
            </a:pPr>
            <a:r>
              <a:rPr lang="en-IN" dirty="0">
                <a:latin typeface="Times New Roman" panose="02020603050405020304" pitchFamily="18" charset="0"/>
                <a:cs typeface="Times New Roman" panose="02020603050405020304" pitchFamily="18" charset="0"/>
              </a:rPr>
              <a:t>68.26% of all possible values lie within one standard deviation about the mean.</a:t>
            </a:r>
          </a:p>
          <a:p>
            <a:pPr marL="514350" indent="-514350" algn="just">
              <a:buClr>
                <a:srgbClr val="002060"/>
              </a:buClr>
              <a:buSzPct val="100000"/>
              <a:buFont typeface="+mj-lt"/>
              <a:buAutoNum type="arabicPeriod"/>
            </a:pPr>
            <a:r>
              <a:rPr lang="en-IN" dirty="0">
                <a:latin typeface="Times New Roman" panose="02020603050405020304" pitchFamily="18" charset="0"/>
                <a:cs typeface="Times New Roman" panose="02020603050405020304" pitchFamily="18" charset="0"/>
              </a:rPr>
              <a:t>95.44% of all possible values lie within two standard deviations about the mean. </a:t>
            </a:r>
          </a:p>
          <a:p>
            <a:pPr marL="514350" indent="-514350" algn="just">
              <a:buClr>
                <a:srgbClr val="002060"/>
              </a:buClr>
              <a:buSzPct val="100000"/>
              <a:buFont typeface="+mj-lt"/>
              <a:buAutoNum type="arabicPeriod"/>
            </a:pPr>
            <a:r>
              <a:rPr lang="en-IN" dirty="0">
                <a:latin typeface="Times New Roman" panose="02020603050405020304" pitchFamily="18" charset="0"/>
                <a:cs typeface="Times New Roman" panose="02020603050405020304" pitchFamily="18" charset="0"/>
              </a:rPr>
              <a:t>99.74% of all possible values lie within three standard deviation about the mean.</a:t>
            </a:r>
            <a:endParaRPr lang="en-GB"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14652D5-DE93-41F0-9866-CFEBFAA4E966}"/>
              </a:ext>
            </a:extLst>
          </p:cNvPr>
          <p:cNvSpPr>
            <a:spLocks noGrp="1"/>
          </p:cNvSpPr>
          <p:nvPr>
            <p:ph type="dt" sz="half" idx="10"/>
          </p:nvPr>
        </p:nvSpPr>
        <p:spPr/>
        <p:txBody>
          <a:bodyPr/>
          <a:lstStyle/>
          <a:p>
            <a:pPr>
              <a:defRPr/>
            </a:pPr>
            <a:fld id="{92E45BCB-7604-4B27-B8BA-3DE03FB918B9}" type="datetime5">
              <a:rPr lang="en-US" smtClean="0"/>
              <a:t>9-Apr-23</a:t>
            </a:fld>
            <a:endParaRPr lang="en-US"/>
          </a:p>
        </p:txBody>
      </p:sp>
      <p:sp>
        <p:nvSpPr>
          <p:cNvPr id="5" name="Footer Placeholder 4">
            <a:extLst>
              <a:ext uri="{FF2B5EF4-FFF2-40B4-BE49-F238E27FC236}">
                <a16:creationId xmlns:a16="http://schemas.microsoft.com/office/drawing/2014/main" id="{7483DC6D-BABC-4D03-9E85-0F3FDE9CE8D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37601D8D-BB0C-4E30-9004-D1F926CD82CF}"/>
              </a:ext>
            </a:extLst>
          </p:cNvPr>
          <p:cNvSpPr>
            <a:spLocks noGrp="1"/>
          </p:cNvSpPr>
          <p:nvPr>
            <p:ph type="sldNum" sz="quarter" idx="12"/>
          </p:nvPr>
        </p:nvSpPr>
        <p:spPr/>
        <p:txBody>
          <a:bodyPr/>
          <a:lstStyle/>
          <a:p>
            <a:fld id="{906F6DFE-AA00-4BFD-9D61-CA29BB78DE22}" type="slidenum">
              <a:rPr lang="en-US" altLang="en-US" smtClean="0"/>
              <a:pPr/>
              <a:t>29</a:t>
            </a:fld>
            <a:endParaRPr lang="en-US" altLang="en-US"/>
          </a:p>
        </p:txBody>
      </p:sp>
    </p:spTree>
    <p:extLst>
      <p:ext uri="{BB962C8B-B14F-4D97-AF65-F5344CB8AC3E}">
        <p14:creationId xmlns:p14="http://schemas.microsoft.com/office/powerpoint/2010/main" val="129655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Definitions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GB" sz="3500" dirty="0">
                    <a:solidFill>
                      <a:srgbClr val="FF0000"/>
                    </a:solidFill>
                    <a:latin typeface="Times New Roman" panose="02020603050405020304" pitchFamily="18" charset="0"/>
                    <a:cs typeface="Times New Roman" panose="02020603050405020304" pitchFamily="18" charset="0"/>
                  </a:rPr>
                  <a:t>Continuous Probability Distribution:</a:t>
                </a:r>
              </a:p>
              <a:p>
                <a:pPr marL="0" indent="0" algn="just">
                  <a:buNone/>
                </a:pPr>
                <a:r>
                  <a:rPr lang="en-IN" sz="3500" dirty="0">
                    <a:latin typeface="Times New Roman" panose="02020603050405020304" pitchFamily="18" charset="0"/>
                    <a:cs typeface="Times New Roman" panose="02020603050405020304" pitchFamily="18" charset="0"/>
                  </a:rPr>
                  <a:t>A continuous probability distribution satisfies three conditions:</a:t>
                </a:r>
              </a:p>
              <a:p>
                <a:pPr marL="514350" indent="-514350" algn="just">
                  <a:buClrTx/>
                  <a:buSzPct val="100000"/>
                  <a:buFont typeface="+mj-lt"/>
                  <a:buAutoNum type="arabicPeriod"/>
                </a:pPr>
                <a:r>
                  <a:rPr lang="en-IN" sz="3500" dirty="0">
                    <a:latin typeface="Times New Roman" panose="02020603050405020304" pitchFamily="18" charset="0"/>
                    <a:cs typeface="Times New Roman" panose="02020603050405020304" pitchFamily="18" charset="0"/>
                  </a:rPr>
                  <a:t>The random variable X is continuous.</a:t>
                </a:r>
              </a:p>
              <a:p>
                <a:pPr marL="514350" indent="-514350" algn="just">
                  <a:buClrTx/>
                  <a:buSzPct val="100000"/>
                  <a:buFont typeface="+mj-lt"/>
                  <a:buAutoNum type="arabicPeriod"/>
                </a:pPr>
                <a:r>
                  <a:rPr lang="en-IN" sz="3500" dirty="0">
                    <a:latin typeface="Times New Roman" panose="02020603050405020304" pitchFamily="18" charset="0"/>
                    <a:cs typeface="Times New Roman" panose="02020603050405020304" pitchFamily="18" charset="0"/>
                  </a:rPr>
                  <a:t>The probability density function (pdf) </a:t>
                </a:r>
                <a14:m>
                  <m:oMath xmlns:m="http://schemas.openxmlformats.org/officeDocument/2006/math">
                    <m:r>
                      <a:rPr lang="en-GB" sz="3500" b="0" i="1" smtClean="0">
                        <a:latin typeface="Cambria Math" panose="02040503050406030204" pitchFamily="18" charset="0"/>
                        <a:cs typeface="Times New Roman" panose="02020603050405020304" pitchFamily="18" charset="0"/>
                      </a:rPr>
                      <m:t>𝑓</m:t>
                    </m:r>
                    <m:d>
                      <m:dPr>
                        <m:ctrlPr>
                          <a:rPr lang="en-GB" sz="3500" b="0" i="1" smtClean="0">
                            <a:latin typeface="Cambria Math" panose="02040503050406030204" pitchFamily="18" charset="0"/>
                            <a:cs typeface="Times New Roman" panose="02020603050405020304" pitchFamily="18" charset="0"/>
                          </a:rPr>
                        </m:ctrlPr>
                      </m:dPr>
                      <m:e>
                        <m:r>
                          <a:rPr lang="en-GB" sz="3500" b="0" i="1" smtClean="0">
                            <a:latin typeface="Cambria Math" panose="02040503050406030204" pitchFamily="18" charset="0"/>
                            <a:cs typeface="Times New Roman" panose="02020603050405020304" pitchFamily="18" charset="0"/>
                          </a:rPr>
                          <m:t>𝑥</m:t>
                        </m:r>
                      </m:e>
                    </m:d>
                    <m:r>
                      <a:rPr lang="en-GB" sz="3500" b="0" i="1" smtClean="0">
                        <a:latin typeface="Cambria Math" panose="02040503050406030204" pitchFamily="18" charset="0"/>
                        <a:cs typeface="Times New Roman" panose="02020603050405020304" pitchFamily="18" charset="0"/>
                      </a:rPr>
                      <m:t> </m:t>
                    </m:r>
                    <m:r>
                      <a:rPr lang="en-GB" sz="3500" b="0" i="1" smtClean="0">
                        <a:latin typeface="Cambria Math" panose="02040503050406030204" pitchFamily="18" charset="0"/>
                        <a:ea typeface="Cambria Math" panose="02040503050406030204" pitchFamily="18" charset="0"/>
                        <a:cs typeface="Times New Roman" panose="02020603050405020304" pitchFamily="18" charset="0"/>
                      </a:rPr>
                      <m:t>≥0 </m:t>
                    </m:r>
                  </m:oMath>
                </a14:m>
                <a:r>
                  <a:rPr lang="en-IN" sz="3500" dirty="0">
                    <a:latin typeface="Times New Roman" panose="02020603050405020304" pitchFamily="18" charset="0"/>
                    <a:cs typeface="Times New Roman" panose="02020603050405020304" pitchFamily="18" charset="0"/>
                  </a:rPr>
                  <a:t>for all </a:t>
                </a:r>
                <a:r>
                  <a:rPr lang="en-IN" sz="3500" i="1" dirty="0">
                    <a:latin typeface="Times New Roman" panose="02020603050405020304" pitchFamily="18" charset="0"/>
                    <a:cs typeface="Times New Roman" panose="02020603050405020304" pitchFamily="18" charset="0"/>
                  </a:rPr>
                  <a:t>x</a:t>
                </a:r>
                <a:r>
                  <a:rPr lang="en-IN" sz="3500" dirty="0">
                    <a:latin typeface="Times New Roman" panose="02020603050405020304" pitchFamily="18" charset="0"/>
                    <a:cs typeface="Times New Roman" panose="02020603050405020304" pitchFamily="18" charset="0"/>
                  </a:rPr>
                  <a:t> .</a:t>
                </a:r>
              </a:p>
              <a:p>
                <a:pPr marL="514350" indent="-514350" algn="just">
                  <a:buClrTx/>
                  <a:buSzPct val="100000"/>
                  <a:buFont typeface="+mj-lt"/>
                  <a:buAutoNum type="arabicPeriod"/>
                </a:pPr>
                <a:r>
                  <a:rPr lang="en-IN" sz="3500" dirty="0">
                    <a:latin typeface="Times New Roman" panose="02020603050405020304" pitchFamily="18" charset="0"/>
                    <a:cs typeface="Times New Roman" panose="02020603050405020304" pitchFamily="18" charset="0"/>
                  </a:rPr>
                  <a:t>The total area under the pdf curve is one.</a:t>
                </a:r>
                <a:endParaRPr lang="en-GB" sz="35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2"/>
                <a:stretch>
                  <a:fillRect l="-2148" t="-2370" r="-2148" b="-8741"/>
                </a:stretch>
              </a:blipFill>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61880AB1-05E3-4645-8543-E0802CE60926}"/>
              </a:ext>
            </a:extLst>
          </p:cNvPr>
          <p:cNvSpPr>
            <a:spLocks noGrp="1"/>
          </p:cNvSpPr>
          <p:nvPr>
            <p:ph type="dt" sz="half" idx="10"/>
          </p:nvPr>
        </p:nvSpPr>
        <p:spPr/>
        <p:txBody>
          <a:bodyPr/>
          <a:lstStyle/>
          <a:p>
            <a:pPr>
              <a:defRPr/>
            </a:pPr>
            <a:fld id="{B3AE20B9-3B69-454E-A5B0-5F696D7521CF}" type="datetime5">
              <a:rPr lang="en-US" smtClean="0"/>
              <a:t>9-Apr-23</a:t>
            </a:fld>
            <a:endParaRPr lang="en-US"/>
          </a:p>
        </p:txBody>
      </p:sp>
      <p:sp>
        <p:nvSpPr>
          <p:cNvPr id="5" name="Footer Placeholder 4">
            <a:extLst>
              <a:ext uri="{FF2B5EF4-FFF2-40B4-BE49-F238E27FC236}">
                <a16:creationId xmlns:a16="http://schemas.microsoft.com/office/drawing/2014/main" id="{5FFF5A2C-24EF-4E04-A409-E987474F35D9}"/>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AF62F603-64AF-4A45-9E41-1A3544FAE0B2}"/>
              </a:ext>
            </a:extLst>
          </p:cNvPr>
          <p:cNvSpPr>
            <a:spLocks noGrp="1"/>
          </p:cNvSpPr>
          <p:nvPr>
            <p:ph type="sldNum" sz="quarter" idx="12"/>
          </p:nvPr>
        </p:nvSpPr>
        <p:spPr/>
        <p:txBody>
          <a:bodyPr/>
          <a:lstStyle/>
          <a:p>
            <a:fld id="{906F6DFE-AA00-4BFD-9D61-CA29BB78DE22}" type="slidenum">
              <a:rPr lang="en-US" altLang="en-US" smtClean="0"/>
              <a:pPr/>
              <a:t>3</a:t>
            </a:fld>
            <a:endParaRPr lang="en-US" altLang="en-US"/>
          </a:p>
        </p:txBody>
      </p:sp>
    </p:spTree>
    <p:extLst>
      <p:ext uri="{BB962C8B-B14F-4D97-AF65-F5344CB8AC3E}">
        <p14:creationId xmlns:p14="http://schemas.microsoft.com/office/powerpoint/2010/main" val="250523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following figure illustrates these properties listed on the previous page.</a:t>
            </a:r>
            <a:endParaRPr lang="en-GB" dirty="0">
              <a:latin typeface="Times New Roman" panose="02020603050405020304" pitchFamily="18" charset="0"/>
              <a:cs typeface="Times New Roman" panose="02020603050405020304" pitchFamily="18" charset="0"/>
            </a:endParaRPr>
          </a:p>
        </p:txBody>
      </p:sp>
      <p:pic>
        <p:nvPicPr>
          <p:cNvPr id="46082" name="Picture 2" descr="http://matheguru.com/images/normalverteilung_68-95-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51709"/>
            <a:ext cx="6781800" cy="493221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7C90FE1-15B1-403F-A198-95FE932E1F54}"/>
              </a:ext>
            </a:extLst>
          </p:cNvPr>
          <p:cNvSpPr>
            <a:spLocks noGrp="1"/>
          </p:cNvSpPr>
          <p:nvPr>
            <p:ph type="dt" sz="half" idx="10"/>
          </p:nvPr>
        </p:nvSpPr>
        <p:spPr/>
        <p:txBody>
          <a:bodyPr/>
          <a:lstStyle/>
          <a:p>
            <a:pPr>
              <a:defRPr/>
            </a:pPr>
            <a:fld id="{112DAA8A-8FB7-4FA3-8561-932E60A3C2E0}" type="datetime5">
              <a:rPr lang="en-US" smtClean="0"/>
              <a:t>9-Apr-23</a:t>
            </a:fld>
            <a:endParaRPr lang="en-US"/>
          </a:p>
        </p:txBody>
      </p:sp>
      <p:sp>
        <p:nvSpPr>
          <p:cNvPr id="4" name="Footer Placeholder 3">
            <a:extLst>
              <a:ext uri="{FF2B5EF4-FFF2-40B4-BE49-F238E27FC236}">
                <a16:creationId xmlns:a16="http://schemas.microsoft.com/office/drawing/2014/main" id="{6B6D9185-4EAE-4A08-B4BC-88C5E9D3F421}"/>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EE081B5C-6D1A-4248-A5AC-86C6FDE902CA}"/>
              </a:ext>
            </a:extLst>
          </p:cNvPr>
          <p:cNvSpPr>
            <a:spLocks noGrp="1"/>
          </p:cNvSpPr>
          <p:nvPr>
            <p:ph type="sldNum" sz="quarter" idx="12"/>
          </p:nvPr>
        </p:nvSpPr>
        <p:spPr/>
        <p:txBody>
          <a:bodyPr/>
          <a:lstStyle/>
          <a:p>
            <a:fld id="{906F6DFE-AA00-4BFD-9D61-CA29BB78DE22}" type="slidenum">
              <a:rPr lang="en-US" altLang="en-US" smtClean="0"/>
              <a:pPr/>
              <a:t>30</a:t>
            </a:fld>
            <a:endParaRPr lang="en-US" altLang="en-US"/>
          </a:p>
        </p:txBody>
      </p:sp>
    </p:spTree>
    <p:extLst>
      <p:ext uri="{BB962C8B-B14F-4D97-AF65-F5344CB8AC3E}">
        <p14:creationId xmlns:p14="http://schemas.microsoft.com/office/powerpoint/2010/main" val="2046711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72400" cy="11430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sz="3000" dirty="0">
                    <a:latin typeface="Times New Roman" panose="02020603050405020304" pitchFamily="18" charset="0"/>
                    <a:cs typeface="Times New Roman" panose="02020603050405020304" pitchFamily="18" charset="0"/>
                  </a:rPr>
                  <a:t>If we want to find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𝑧</m:t>
                    </m:r>
                    <m:r>
                      <a:rPr lang="en-US" sz="3000" b="0" i="1" smtClean="0">
                        <a:latin typeface="Cambria Math" panose="02040503050406030204" pitchFamily="18" charset="0"/>
                        <a:cs typeface="Times New Roman" panose="02020603050405020304" pitchFamily="18" charset="0"/>
                      </a:rPr>
                      <m:t> </m:t>
                    </m:r>
                  </m:oMath>
                </a14:m>
                <a:r>
                  <a:rPr lang="en-IN" sz="3000" dirty="0">
                    <a:latin typeface="Times New Roman" panose="02020603050405020304" pitchFamily="18" charset="0"/>
                    <a:cs typeface="Times New Roman" panose="02020603050405020304" pitchFamily="18" charset="0"/>
                  </a:rPr>
                  <a:t>so that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𝑃</m:t>
                    </m:r>
                    <m:d>
                      <m:dPr>
                        <m:ctrlPr>
                          <a:rPr lang="en-US" sz="3000" b="0" i="1" smtClean="0">
                            <a:latin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cs typeface="Times New Roman" panose="02020603050405020304" pitchFamily="18" charset="0"/>
                          </a:rPr>
                          <m:t>𝑍</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𝑧</m:t>
                        </m:r>
                      </m:e>
                    </m:d>
                    <m:r>
                      <a:rPr lang="en-US" sz="3000" b="0" i="1" smtClean="0">
                        <a:latin typeface="Cambria Math" panose="02040503050406030204" pitchFamily="18" charset="0"/>
                        <a:ea typeface="Cambria Math" panose="02040503050406030204" pitchFamily="18" charset="0"/>
                        <a:cs typeface="Times New Roman" panose="02020603050405020304" pitchFamily="18" charset="0"/>
                      </a:rPr>
                      <m:t>=0.95</m:t>
                    </m:r>
                  </m:oMath>
                </a14:m>
                <a:r>
                  <a:rPr lang="en-IN" sz="3000" dirty="0">
                    <a:latin typeface="Times New Roman" panose="02020603050405020304" pitchFamily="18" charset="0"/>
                    <a:cs typeface="Times New Roman" panose="02020603050405020304" pitchFamily="18" charset="0"/>
                  </a:rPr>
                  <a:t> , we locate 0.95 (or a close value) in the body of the table then identify the corresponding </a:t>
                </a:r>
                <a:r>
                  <a:rPr lang="en-IN" sz="3000" i="1" dirty="0">
                    <a:latin typeface="Times New Roman" panose="02020603050405020304" pitchFamily="18" charset="0"/>
                    <a:cs typeface="Times New Roman" panose="02020603050405020304" pitchFamily="18" charset="0"/>
                  </a:rPr>
                  <a:t>z</a:t>
                </a:r>
                <a:r>
                  <a:rPr lang="en-IN" sz="3000" dirty="0">
                    <a:latin typeface="Times New Roman" panose="02020603050405020304" pitchFamily="18" charset="0"/>
                    <a:cs typeface="Times New Roman" panose="02020603050405020304" pitchFamily="18" charset="0"/>
                  </a:rPr>
                  <a:t> value from the first column and the top row of the table. Here, we can locate two equidistant probability values 0.9495 and 0.9505 from 0.95 in the Table 2. We go left and up for the backward search to get 1.64 and 1.65 respectively. So, can be obtained exactly as 1.645 (by interpolation).</a:t>
                </a:r>
                <a:endParaRPr lang="en-GB"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a:blip r:embed="rId3"/>
                <a:stretch>
                  <a:fillRect l="-1704" t="-1926" r="-1704" b="-6815"/>
                </a:stretch>
              </a:blipFill>
            </p:spPr>
            <p:txBody>
              <a:bodyPr/>
              <a:lstStyle/>
              <a:p>
                <a:r>
                  <a:rPr lang="en-NZ">
                    <a:noFill/>
                  </a:rPr>
                  <a:t> </a:t>
                </a:r>
              </a:p>
            </p:txBody>
          </p:sp>
        </mc:Fallback>
      </mc:AlternateContent>
      <p:sp>
        <p:nvSpPr>
          <p:cNvPr id="4" name="Date Placeholder 3">
            <a:extLst>
              <a:ext uri="{FF2B5EF4-FFF2-40B4-BE49-F238E27FC236}">
                <a16:creationId xmlns:a16="http://schemas.microsoft.com/office/drawing/2014/main" id="{7E2B51B2-0DAE-4378-9F3C-D9B3D30932BE}"/>
              </a:ext>
            </a:extLst>
          </p:cNvPr>
          <p:cNvSpPr>
            <a:spLocks noGrp="1"/>
          </p:cNvSpPr>
          <p:nvPr>
            <p:ph type="dt" sz="half" idx="10"/>
          </p:nvPr>
        </p:nvSpPr>
        <p:spPr/>
        <p:txBody>
          <a:bodyPr/>
          <a:lstStyle/>
          <a:p>
            <a:pPr>
              <a:defRPr/>
            </a:pPr>
            <a:fld id="{82961C16-8261-48B0-AC57-ACA32305F31A}" type="datetime5">
              <a:rPr lang="en-US" smtClean="0"/>
              <a:t>9-Apr-23</a:t>
            </a:fld>
            <a:endParaRPr lang="en-US"/>
          </a:p>
        </p:txBody>
      </p:sp>
      <p:sp>
        <p:nvSpPr>
          <p:cNvPr id="5" name="Footer Placeholder 4">
            <a:extLst>
              <a:ext uri="{FF2B5EF4-FFF2-40B4-BE49-F238E27FC236}">
                <a16:creationId xmlns:a16="http://schemas.microsoft.com/office/drawing/2014/main" id="{4E1BF488-E088-44CB-9BC3-D5BBC6522805}"/>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BAD47845-CBF6-49DC-9DCE-029AC4414CF1}"/>
              </a:ext>
            </a:extLst>
          </p:cNvPr>
          <p:cNvSpPr>
            <a:spLocks noGrp="1"/>
          </p:cNvSpPr>
          <p:nvPr>
            <p:ph type="sldNum" sz="quarter" idx="12"/>
          </p:nvPr>
        </p:nvSpPr>
        <p:spPr/>
        <p:txBody>
          <a:bodyPr/>
          <a:lstStyle/>
          <a:p>
            <a:fld id="{906F6DFE-AA00-4BFD-9D61-CA29BB78DE22}" type="slidenum">
              <a:rPr lang="en-US" altLang="en-US" smtClean="0"/>
              <a:pPr/>
              <a:t>31</a:t>
            </a:fld>
            <a:endParaRPr lang="en-US" altLang="en-US"/>
          </a:p>
        </p:txBody>
      </p:sp>
    </p:spTree>
    <p:extLst>
      <p:ext uri="{BB962C8B-B14F-4D97-AF65-F5344CB8AC3E}">
        <p14:creationId xmlns:p14="http://schemas.microsoft.com/office/powerpoint/2010/main" val="1854493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0486" y="1524000"/>
                <a:ext cx="8218714"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In other cases when it is not exactly in between, consider the closest probability value to obtain the corresponding </a:t>
                </a:r>
                <a:r>
                  <a:rPr lang="en-IN" i="1" dirty="0">
                    <a:latin typeface="Times New Roman" panose="02020603050405020304" pitchFamily="18" charset="0"/>
                    <a:cs typeface="Times New Roman" panose="02020603050405020304" pitchFamily="18" charset="0"/>
                  </a:rPr>
                  <a:t>z</a:t>
                </a:r>
                <a:r>
                  <a:rPr lang="en-IN" dirty="0">
                    <a:latin typeface="Times New Roman" panose="02020603050405020304" pitchFamily="18" charset="0"/>
                    <a:cs typeface="Times New Roman" panose="02020603050405020304" pitchFamily="18" charset="0"/>
                  </a:rPr>
                  <a:t> value.</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6:</a:t>
                </a:r>
              </a:p>
              <a:p>
                <a:pPr marL="0" indent="0" algn="just">
                  <a:buNone/>
                </a:pPr>
                <a:r>
                  <a:rPr lang="en-IN" dirty="0">
                    <a:latin typeface="Times New Roman" panose="02020603050405020304" pitchFamily="18" charset="0"/>
                    <a:cs typeface="Times New Roman" panose="02020603050405020304" pitchFamily="18" charset="0"/>
                  </a:rPr>
                  <a:t>Obtaining </a:t>
                </a:r>
                <a:r>
                  <a:rPr lang="en-IN" i="1" dirty="0">
                    <a:latin typeface="Times New Roman" panose="02020603050405020304" pitchFamily="18" charset="0"/>
                    <a:cs typeface="Times New Roman" panose="02020603050405020304" pitchFamily="18" charset="0"/>
                  </a:rPr>
                  <a:t>z</a:t>
                </a:r>
                <a:r>
                  <a:rPr lang="en-IN" dirty="0">
                    <a:latin typeface="Times New Roman" panose="02020603050405020304" pitchFamily="18" charset="0"/>
                    <a:cs typeface="Times New Roman" panose="02020603050405020304" pitchFamily="18" charset="0"/>
                  </a:rPr>
                  <a:t> so that </a:t>
                </a:r>
                <a14:m>
                  <m:oMath xmlns:m="http://schemas.openxmlformats.org/officeDocument/2006/math">
                    <m:r>
                      <a:rPr lang="en-US" i="1">
                        <a:latin typeface="Cambria Math" panose="02040503050406030204" pitchFamily="18" charset="0"/>
                        <a:cs typeface="Times New Roman" panose="02020603050405020304" pitchFamily="18" charset="0"/>
                      </a:rPr>
                      <m:t>𝑃</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𝑧</m:t>
                        </m:r>
                      </m:e>
                    </m:d>
                    <m:r>
                      <a:rPr lang="en-US" i="1">
                        <a:latin typeface="Cambria Math" panose="02040503050406030204" pitchFamily="18" charset="0"/>
                        <a:ea typeface="Cambria Math" panose="02040503050406030204" pitchFamily="18" charset="0"/>
                        <a:cs typeface="Times New Roman" panose="02020603050405020304" pitchFamily="18" charset="0"/>
                      </a:rPr>
                      <m:t>=0.</m:t>
                    </m:r>
                    <m:r>
                      <a:rPr lang="en-US" b="0" i="1" smtClean="0">
                        <a:latin typeface="Cambria Math" panose="02040503050406030204" pitchFamily="18" charset="0"/>
                        <a:ea typeface="Cambria Math" panose="02040503050406030204" pitchFamily="18" charset="0"/>
                        <a:cs typeface="Times New Roman" panose="02020603050405020304" pitchFamily="18" charset="0"/>
                      </a:rPr>
                      <m:t>6234</m:t>
                    </m:r>
                  </m:oMath>
                </a14:m>
                <a:r>
                  <a:rPr lang="en-IN" dirty="0">
                    <a:latin typeface="Times New Roman" panose="02020603050405020304" pitchFamily="18" charset="0"/>
                    <a:cs typeface="Times New Roman" panose="02020603050405020304" pitchFamily="18" charset="0"/>
                  </a:rPr>
                  <a:t> leads to </a:t>
                </a:r>
                <a14:m>
                  <m:oMath xmlns:m="http://schemas.openxmlformats.org/officeDocument/2006/math">
                    <m:r>
                      <a:rPr lang="en-IN" i="1" dirty="0" smtClean="0">
                        <a:latin typeface="Cambria Math" panose="02040503050406030204" pitchFamily="18" charset="0"/>
                        <a:cs typeface="Times New Roman" panose="02020603050405020304" pitchFamily="18" charset="0"/>
                      </a:rPr>
                      <m:t>𝑧</m:t>
                    </m:r>
                    <m:r>
                      <a:rPr lang="en-IN" i="1" dirty="0" smtClean="0">
                        <a:latin typeface="Cambria Math" panose="02040503050406030204" pitchFamily="18" charset="0"/>
                        <a:cs typeface="Times New Roman" panose="02020603050405020304" pitchFamily="18" charset="0"/>
                      </a:rPr>
                      <m:t>=0.31,</m:t>
                    </m:r>
                  </m:oMath>
                </a14:m>
                <a:r>
                  <a:rPr lang="en-IN" dirty="0">
                    <a:latin typeface="Times New Roman" panose="02020603050405020304" pitchFamily="18" charset="0"/>
                    <a:cs typeface="Times New Roman" panose="02020603050405020304" pitchFamily="18" charset="0"/>
                  </a:rPr>
                  <a:t> because in the Table 2, 0.6217 is the closest probability value.</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0486" y="1524000"/>
                <a:ext cx="8218714" cy="4114800"/>
              </a:xfrm>
              <a:blipFill>
                <a:blip r:embed="rId3"/>
                <a:stretch>
                  <a:fillRect l="-2003" t="-2074" r="-1855" b="-8889"/>
                </a:stretch>
              </a:blipFill>
            </p:spPr>
            <p:txBody>
              <a:bodyPr/>
              <a:lstStyle/>
              <a:p>
                <a:r>
                  <a:rPr lang="en-NZ">
                    <a:noFill/>
                  </a:rPr>
                  <a:t> </a:t>
                </a:r>
              </a:p>
            </p:txBody>
          </p:sp>
        </mc:Fallback>
      </mc:AlternateContent>
      <p:sp>
        <p:nvSpPr>
          <p:cNvPr id="2" name="Date Placeholder 1">
            <a:extLst>
              <a:ext uri="{FF2B5EF4-FFF2-40B4-BE49-F238E27FC236}">
                <a16:creationId xmlns:a16="http://schemas.microsoft.com/office/drawing/2014/main" id="{8BFB1CF8-0911-4EA4-937A-3C600F46A2C6}"/>
              </a:ext>
            </a:extLst>
          </p:cNvPr>
          <p:cNvSpPr>
            <a:spLocks noGrp="1"/>
          </p:cNvSpPr>
          <p:nvPr>
            <p:ph type="dt" sz="half" idx="10"/>
          </p:nvPr>
        </p:nvSpPr>
        <p:spPr/>
        <p:txBody>
          <a:bodyPr/>
          <a:lstStyle/>
          <a:p>
            <a:pPr>
              <a:defRPr/>
            </a:pPr>
            <a:fld id="{337D90D8-D674-4484-A0CA-D962C05E817E}" type="datetime5">
              <a:rPr lang="en-US" smtClean="0"/>
              <a:t>9-Apr-23</a:t>
            </a:fld>
            <a:endParaRPr lang="en-US"/>
          </a:p>
        </p:txBody>
      </p:sp>
      <p:sp>
        <p:nvSpPr>
          <p:cNvPr id="4" name="Footer Placeholder 3">
            <a:extLst>
              <a:ext uri="{FF2B5EF4-FFF2-40B4-BE49-F238E27FC236}">
                <a16:creationId xmlns:a16="http://schemas.microsoft.com/office/drawing/2014/main" id="{B41BBB91-70A2-429D-B9EF-6ACFAF98545D}"/>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761338D0-DD35-4BF1-9F4F-5D5DE59C6753}"/>
              </a:ext>
            </a:extLst>
          </p:cNvPr>
          <p:cNvSpPr>
            <a:spLocks noGrp="1"/>
          </p:cNvSpPr>
          <p:nvPr>
            <p:ph type="sldNum" sz="quarter" idx="12"/>
          </p:nvPr>
        </p:nvSpPr>
        <p:spPr/>
        <p:txBody>
          <a:bodyPr/>
          <a:lstStyle/>
          <a:p>
            <a:fld id="{906F6DFE-AA00-4BFD-9D61-CA29BB78DE22}" type="slidenum">
              <a:rPr lang="en-US" altLang="en-US" smtClean="0"/>
              <a:pPr/>
              <a:t>32</a:t>
            </a:fld>
            <a:endParaRPr lang="en-US" altLang="en-US"/>
          </a:p>
        </p:txBody>
      </p:sp>
    </p:spTree>
    <p:extLst>
      <p:ext uri="{BB962C8B-B14F-4D97-AF65-F5344CB8AC3E}">
        <p14:creationId xmlns:p14="http://schemas.microsoft.com/office/powerpoint/2010/main" val="4182047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72400" cy="11430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7:</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4548" y="1540823"/>
                <a:ext cx="8224652" cy="4114800"/>
              </a:xfrm>
            </p:spPr>
            <p:txBody>
              <a:bodyPr/>
              <a:lstStyle/>
              <a:p>
                <a:pPr marL="0" indent="0" algn="just">
                  <a:buNone/>
                </a:pPr>
                <a:r>
                  <a:rPr lang="en-US" dirty="0">
                    <a:latin typeface="Times New Roman" panose="02020603050405020304" pitchFamily="18" charset="0"/>
                    <a:cs typeface="Times New Roman" panose="02020603050405020304" pitchFamily="18" charset="0"/>
                  </a:rPr>
                  <a:t>Let us consider </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has a normal distribution with mean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r>
                      <a:rPr lang="en-US" b="0" i="1" smtClean="0">
                        <a:latin typeface="Cambria Math" panose="02040503050406030204" pitchFamily="18" charset="0"/>
                        <a:ea typeface="Cambria Math" panose="02040503050406030204" pitchFamily="18" charset="0"/>
                        <a:cs typeface="Times New Roman" panose="02020603050405020304" pitchFamily="18" charset="0"/>
                      </a:rPr>
                      <m:t>=15.0</m:t>
                    </m:r>
                  </m:oMath>
                </a14:m>
                <a:r>
                  <a:rPr lang="en-US" dirty="0">
                    <a:latin typeface="Times New Roman" panose="02020603050405020304" pitchFamily="18" charset="0"/>
                    <a:cs typeface="Times New Roman" panose="02020603050405020304" pitchFamily="18" charset="0"/>
                  </a:rPr>
                  <a:t> and standard deviation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latin typeface="Cambria Math" panose="02040503050406030204" pitchFamily="18" charset="0"/>
                        <a:ea typeface="Cambria Math" panose="02040503050406030204" pitchFamily="18" charset="0"/>
                        <a:cs typeface="Times New Roman" panose="02020603050405020304" pitchFamily="18" charset="0"/>
                      </a:rPr>
                      <m:t>=2.0 </m:t>
                    </m:r>
                  </m:oMath>
                </a14:m>
                <a:r>
                  <a:rPr lang="en-US" dirty="0">
                    <a:latin typeface="Times New Roman" panose="02020603050405020304" pitchFamily="18" charset="0"/>
                    <a:cs typeface="Times New Roman" panose="02020603050405020304" pitchFamily="18" charset="0"/>
                  </a:rPr>
                  <a:t>.  In short it can be indicated as </a:t>
                </a:r>
                <a14:m>
                  <m:oMath xmlns:m="http://schemas.openxmlformats.org/officeDocument/2006/math">
                    <m:r>
                      <a:rPr lang="en-US" b="0" i="1" smtClean="0">
                        <a:latin typeface="Cambria Math" panose="02040503050406030204" pitchFamily="18" charset="0"/>
                        <a:cs typeface="Times New Roman" panose="02020603050405020304" pitchFamily="18" charset="0"/>
                      </a:rPr>
                      <m:t>𝑋</m:t>
                    </m:r>
                    <m:r>
                      <a:rPr lang="en-US" b="0" i="1" smtClean="0">
                        <a:latin typeface="Cambria Math" panose="02040503050406030204" pitchFamily="18" charset="0"/>
                        <a:cs typeface="Times New Roman" panose="02020603050405020304" pitchFamily="18" charset="0"/>
                      </a:rPr>
                      <m:t> ~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𝑁𝑜𝑟</m:t>
                    </m:r>
                    <m:r>
                      <a:rPr lang="en-US" b="0" i="1" smtClean="0">
                        <a:latin typeface="Cambria Math" panose="02040503050406030204" pitchFamily="18" charset="0"/>
                        <a:ea typeface="Cambria Math" panose="02040503050406030204" pitchFamily="18" charset="0"/>
                        <a:cs typeface="Times New Roman" panose="02020603050405020304" pitchFamily="18" charset="0"/>
                      </a:rPr>
                      <m:t>(15,</m:t>
                    </m:r>
                    <m:sSup>
                      <m:sSup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2.0</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r>
                  <a:rPr lang="en-US" dirty="0"/>
                  <a:t>To obtain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&gt;10.0</m:t>
                        </m:r>
                      </m:e>
                    </m:d>
                    <m:r>
                      <a:rPr lang="en-US" b="0" i="1" smtClean="0">
                        <a:latin typeface="Cambria Math" panose="020405030504060302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&gt;10.0</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−15.0</m:t>
                              </m:r>
                            </m:num>
                            <m:den>
                              <m:r>
                                <a:rPr lang="en-US" b="0" i="1" smtClean="0">
                                  <a:latin typeface="Cambria Math" panose="02040503050406030204" pitchFamily="18" charset="0"/>
                                </a:rPr>
                                <m:t>2</m:t>
                              </m:r>
                            </m:den>
                          </m:f>
                          <m:r>
                            <a:rPr lang="en-US" b="0" i="1"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10.0−15.0</m:t>
                              </m:r>
                            </m:num>
                            <m:den>
                              <m:r>
                                <a:rPr lang="en-US" b="0" i="1" smtClean="0">
                                  <a:latin typeface="Cambria Math" panose="02040503050406030204" pitchFamily="18" charset="0"/>
                                </a:rPr>
                                <m:t>2</m:t>
                              </m:r>
                            </m:den>
                          </m:f>
                        </m:e>
                      </m:d>
                    </m:oMath>
                  </m:oMathPara>
                </a14:m>
                <a:endParaRPr lang="en-US" b="0" i="0" dirty="0">
                  <a:latin typeface="Cambria Math" panose="02040503050406030204" pitchFamily="18" charset="0"/>
                </a:endParaRPr>
              </a:p>
              <a:p>
                <a:pPr marL="0" indent="0" algn="just">
                  <a:buNone/>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r>
                            <a:rPr lang="en-US" b="0" i="0"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r>
                            <a:rPr lang="en-US" b="0" i="0" smtClean="0">
                              <a:latin typeface="Cambria Math" panose="02040503050406030204" pitchFamily="18" charset="0"/>
                            </a:rPr>
                            <m:t>&gt;</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5</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Z</m:t>
                          </m:r>
                          <m:r>
                            <a:rPr lang="en-US" b="0" i="0" smtClean="0">
                              <a:latin typeface="Cambria Math" panose="02040503050406030204" pitchFamily="18" charset="0"/>
                            </a:rPr>
                            <m:t>&lt;2.5</m:t>
                          </m:r>
                        </m:e>
                      </m:d>
                    </m:oMath>
                  </m:oMathPara>
                </a14:m>
                <a:endParaRPr lang="en-US" b="0" i="0" dirty="0">
                  <a:latin typeface="Cambria Math" panose="02040503050406030204" pitchFamily="18" charset="0"/>
                </a:endParaRPr>
              </a:p>
              <a:p>
                <a:pPr marL="0" indent="0">
                  <a:buNone/>
                </a:pPr>
                <a14:m>
                  <m:oMath xmlns:m="http://schemas.openxmlformats.org/officeDocument/2006/math">
                    <m:r>
                      <a:rPr lang="en-US" b="0" i="0" smtClean="0">
                        <a:latin typeface="Cambria Math" panose="02040503050406030204" pitchFamily="18" charset="0"/>
                      </a:rPr>
                      <m:t>=0.9938</m:t>
                    </m:r>
                  </m:oMath>
                </a14:m>
                <a:r>
                  <a:rPr lang="en-GB"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4548" y="1540823"/>
                <a:ext cx="8224652" cy="4114800"/>
              </a:xfrm>
              <a:blipFill rotWithShape="0">
                <a:blip r:embed="rId2"/>
                <a:stretch>
                  <a:fillRect l="-1927" t="-2074" r="-1853" b="-161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A6001C9-1015-43E1-8D5D-7D1A213A57AC}"/>
              </a:ext>
            </a:extLst>
          </p:cNvPr>
          <p:cNvSpPr>
            <a:spLocks noGrp="1"/>
          </p:cNvSpPr>
          <p:nvPr>
            <p:ph type="dt" sz="half" idx="10"/>
          </p:nvPr>
        </p:nvSpPr>
        <p:spPr/>
        <p:txBody>
          <a:bodyPr/>
          <a:lstStyle/>
          <a:p>
            <a:pPr>
              <a:defRPr/>
            </a:pPr>
            <a:fld id="{D38A7086-BAEB-4DC8-AE69-057845700230}" type="datetime5">
              <a:rPr lang="en-US" smtClean="0"/>
              <a:t>9-Apr-23</a:t>
            </a:fld>
            <a:endParaRPr lang="en-US"/>
          </a:p>
        </p:txBody>
      </p:sp>
      <p:sp>
        <p:nvSpPr>
          <p:cNvPr id="5" name="Footer Placeholder 4">
            <a:extLst>
              <a:ext uri="{FF2B5EF4-FFF2-40B4-BE49-F238E27FC236}">
                <a16:creationId xmlns:a16="http://schemas.microsoft.com/office/drawing/2014/main" id="{8964D09A-8130-44EB-8505-5E94B2FC0FE6}"/>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CEB9C42C-04D3-4286-9486-07AC10D366F1}"/>
              </a:ext>
            </a:extLst>
          </p:cNvPr>
          <p:cNvSpPr>
            <a:spLocks noGrp="1"/>
          </p:cNvSpPr>
          <p:nvPr>
            <p:ph type="sldNum" sz="quarter" idx="12"/>
          </p:nvPr>
        </p:nvSpPr>
        <p:spPr/>
        <p:txBody>
          <a:bodyPr/>
          <a:lstStyle/>
          <a:p>
            <a:fld id="{906F6DFE-AA00-4BFD-9D61-CA29BB78DE22}" type="slidenum">
              <a:rPr lang="en-US" altLang="en-US" smtClean="0"/>
              <a:pPr/>
              <a:t>33</a:t>
            </a:fld>
            <a:endParaRPr lang="en-US" altLang="en-US"/>
          </a:p>
        </p:txBody>
      </p:sp>
    </p:spTree>
    <p:extLst>
      <p:ext uri="{BB962C8B-B14F-4D97-AF65-F5344CB8AC3E}">
        <p14:creationId xmlns:p14="http://schemas.microsoft.com/office/powerpoint/2010/main" val="3395710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Similarly, to obtain </a:t>
                </a:r>
                <a:r>
                  <a:rPr lang="en-US" sz="2800" i="1" dirty="0">
                    <a:latin typeface="Times New Roman" panose="02020603050405020304" pitchFamily="18" charset="0"/>
                    <a:cs typeface="Times New Roman" panose="02020603050405020304" pitchFamily="18" charset="0"/>
                  </a:rPr>
                  <a:t>x</a:t>
                </a:r>
                <a:r>
                  <a:rPr lang="en-US" sz="2800" dirty="0">
                    <a:latin typeface="Times New Roman" panose="02020603050405020304" pitchFamily="18" charset="0"/>
                    <a:cs typeface="Times New Roman" panose="02020603050405020304" pitchFamily="18" charset="0"/>
                  </a:rPr>
                  <a:t> so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𝑃</m:t>
                    </m:r>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𝑋</m:t>
                        </m:r>
                        <m:r>
                          <a:rPr lang="en-US" sz="2800" b="0" i="1" smtClean="0">
                            <a:latin typeface="Cambria Math" panose="02040503050406030204" pitchFamily="18" charset="0"/>
                            <a:cs typeface="Times New Roman" panose="02020603050405020304" pitchFamily="18" charset="0"/>
                          </a:rPr>
                          <m:t>&lt;</m:t>
                        </m:r>
                        <m:r>
                          <a:rPr lang="en-US" sz="2800" b="0" i="1" smtClean="0">
                            <a:latin typeface="Cambria Math" panose="02040503050406030204" pitchFamily="18" charset="0"/>
                            <a:cs typeface="Times New Roman" panose="02020603050405020304" pitchFamily="18" charset="0"/>
                          </a:rPr>
                          <m:t>𝑥</m:t>
                        </m:r>
                      </m:e>
                    </m:d>
                    <m:r>
                      <a:rPr lang="en-US" sz="2800" b="0" i="1" smtClean="0">
                        <a:latin typeface="Cambria Math" panose="02040503050406030204" pitchFamily="18" charset="0"/>
                        <a:cs typeface="Times New Roman" panose="02020603050405020304" pitchFamily="18" charset="0"/>
                      </a:rPr>
                      <m:t>=0.0342</m:t>
                    </m:r>
                  </m:oMath>
                </a14:m>
                <a:r>
                  <a:rPr lang="en-US" sz="2800" dirty="0">
                    <a:latin typeface="Times New Roman" panose="02020603050405020304" pitchFamily="18" charset="0"/>
                    <a:cs typeface="Times New Roman" panose="02020603050405020304" pitchFamily="18" charset="0"/>
                  </a:rPr>
                  <a:t> ,we first obtain </a:t>
                </a:r>
                <a:r>
                  <a:rPr lang="en-US" sz="2800" i="1" dirty="0">
                    <a:latin typeface="Times New Roman" panose="02020603050405020304" pitchFamily="18" charset="0"/>
                    <a:cs typeface="Times New Roman" panose="02020603050405020304" pitchFamily="18" charset="0"/>
                  </a:rPr>
                  <a:t>z </a:t>
                </a:r>
                <a:r>
                  <a:rPr lang="en-US" sz="2800" dirty="0">
                    <a:latin typeface="Times New Roman" panose="02020603050405020304" pitchFamily="18" charset="0"/>
                    <a:cs typeface="Times New Roman" panose="02020603050405020304" pitchFamily="18" charset="0"/>
                  </a:rPr>
                  <a:t>so that </a:t>
                </a:r>
                <a14:m>
                  <m:oMath xmlns:m="http://schemas.openxmlformats.org/officeDocument/2006/math">
                    <m:r>
                      <a:rPr lang="en-US" sz="2800" b="0" i="1" smtClean="0">
                        <a:latin typeface="Cambria Math" panose="02040503050406030204" pitchFamily="18" charset="0"/>
                        <a:cs typeface="Times New Roman" panose="02020603050405020304" pitchFamily="18" charset="0"/>
                      </a:rPr>
                      <m:t>𝑃</m:t>
                    </m:r>
                    <m:d>
                      <m:dPr>
                        <m:ctrlPr>
                          <a:rPr lang="en-US" sz="2800" b="0" i="1" smtClean="0">
                            <a:latin typeface="Cambria Math" panose="02040503050406030204" pitchFamily="18" charset="0"/>
                            <a:cs typeface="Times New Roman" panose="02020603050405020304" pitchFamily="18" charset="0"/>
                          </a:rPr>
                        </m:ctrlPr>
                      </m:dPr>
                      <m:e>
                        <m:r>
                          <a:rPr lang="en-US" sz="2800" b="0" i="1" smtClean="0">
                            <a:latin typeface="Cambria Math" panose="02040503050406030204" pitchFamily="18" charset="0"/>
                            <a:cs typeface="Times New Roman" panose="02020603050405020304" pitchFamily="18" charset="0"/>
                          </a:rPr>
                          <m:t>𝑍</m:t>
                        </m:r>
                        <m:r>
                          <a:rPr lang="en-US" sz="2800" b="0" i="1" smtClean="0">
                            <a:latin typeface="Cambria Math" panose="02040503050406030204" pitchFamily="18" charset="0"/>
                            <a:cs typeface="Times New Roman" panose="02020603050405020304" pitchFamily="18" charset="0"/>
                          </a:rPr>
                          <m:t>&lt;</m:t>
                        </m:r>
                        <m:r>
                          <a:rPr lang="en-US" sz="2800" b="0" i="1" smtClean="0">
                            <a:latin typeface="Cambria Math" panose="02040503050406030204" pitchFamily="18" charset="0"/>
                            <a:cs typeface="Times New Roman" panose="02020603050405020304" pitchFamily="18" charset="0"/>
                          </a:rPr>
                          <m:t>𝑧</m:t>
                        </m:r>
                      </m:e>
                    </m:d>
                    <m:r>
                      <a:rPr lang="en-US" sz="2800" b="0" i="1" smtClean="0">
                        <a:latin typeface="Cambria Math" panose="02040503050406030204" pitchFamily="18" charset="0"/>
                        <a:cs typeface="Times New Roman" panose="02020603050405020304" pitchFamily="18" charset="0"/>
                      </a:rPr>
                      <m:t>=0.0342</m:t>
                    </m:r>
                  </m:oMath>
                </a14:m>
                <a:r>
                  <a:rPr lang="en-US" sz="2800" dirty="0">
                    <a:latin typeface="Times New Roman" panose="02020603050405020304" pitchFamily="18" charset="0"/>
                    <a:cs typeface="Times New Roman" panose="02020603050405020304" pitchFamily="18" charset="0"/>
                  </a:rPr>
                  <a:t> ,equivalently </a:t>
                </a:r>
                <a14:m>
                  <m:oMath xmlns:m="http://schemas.openxmlformats.org/officeDocument/2006/math">
                    <m:r>
                      <a:rPr lang="en-US" sz="2800" i="1">
                        <a:latin typeface="Cambria Math" panose="02040503050406030204" pitchFamily="18" charset="0"/>
                        <a:cs typeface="Times New Roman" panose="02020603050405020304" pitchFamily="18" charset="0"/>
                      </a:rPr>
                      <m:t>𝑃</m:t>
                    </m:r>
                    <m:d>
                      <m:dPr>
                        <m:ctrlPr>
                          <a:rPr lang="en-US" sz="2800" i="1">
                            <a:latin typeface="Cambria Math" panose="02040503050406030204" pitchFamily="18" charset="0"/>
                            <a:cs typeface="Times New Roman" panose="02020603050405020304" pitchFamily="18" charset="0"/>
                          </a:rPr>
                        </m:ctrlPr>
                      </m:dPr>
                      <m:e>
                        <m:r>
                          <a:rPr lang="en-US" sz="2800" i="1">
                            <a:latin typeface="Cambria Math" panose="02040503050406030204" pitchFamily="18" charset="0"/>
                            <a:cs typeface="Times New Roman" panose="02020603050405020304" pitchFamily="18" charset="0"/>
                          </a:rPr>
                          <m:t>𝑍</m:t>
                        </m:r>
                        <m:r>
                          <a:rPr lang="en-US" sz="2800" b="0" i="1" smtClean="0">
                            <a:latin typeface="Cambria Math" panose="02040503050406030204" pitchFamily="18" charset="0"/>
                            <a:cs typeface="Times New Roman" panose="02020603050405020304" pitchFamily="18" charset="0"/>
                          </a:rPr>
                          <m:t>&gt;</m:t>
                        </m:r>
                        <m:r>
                          <a:rPr lang="en-US" sz="2800" i="1">
                            <a:latin typeface="Cambria Math" panose="02040503050406030204" pitchFamily="18" charset="0"/>
                            <a:cs typeface="Times New Roman" panose="02020603050405020304" pitchFamily="18" charset="0"/>
                          </a:rPr>
                          <m:t>𝑧</m:t>
                        </m:r>
                      </m:e>
                    </m:d>
                    <m:r>
                      <a:rPr lang="en-US" sz="2800" b="0" i="1" smtClean="0">
                        <a:latin typeface="Cambria Math" panose="02040503050406030204" pitchFamily="18" charset="0"/>
                        <a:cs typeface="Times New Roman" panose="02020603050405020304" pitchFamily="18" charset="0"/>
                      </a:rPr>
                      <m:t>=1−0.0342=0.9658 </m:t>
                    </m:r>
                  </m:oMath>
                </a14:m>
                <a:r>
                  <a:rPr lang="en-US" sz="2800" dirty="0">
                    <a:latin typeface="Times New Roman" panose="02020603050405020304" pitchFamily="18" charset="0"/>
                    <a:cs typeface="Times New Roman" panose="02020603050405020304" pitchFamily="18" charset="0"/>
                  </a:rPr>
                  <a:t>for which </a:t>
                </a:r>
              </a:p>
              <a:p>
                <a:pPr marL="0" indent="0" algn="just">
                  <a:buNone/>
                </a:pPr>
                <a14:m>
                  <m:oMath xmlns:m="http://schemas.openxmlformats.org/officeDocument/2006/math">
                    <m:r>
                      <a:rPr lang="en-US" sz="2800" b="0" i="1" smtClean="0">
                        <a:latin typeface="Cambria Math" panose="02040503050406030204" pitchFamily="18" charset="0"/>
                        <a:cs typeface="Times New Roman" panose="02020603050405020304" pitchFamily="18" charset="0"/>
                      </a:rPr>
                      <m:t>𝑧</m:t>
                    </m:r>
                    <m:r>
                      <a:rPr lang="en-US" sz="2800" b="0" i="1" smtClean="0">
                        <a:latin typeface="Cambria Math" panose="02040503050406030204" pitchFamily="18" charset="0"/>
                        <a:cs typeface="Times New Roman" panose="02020603050405020304" pitchFamily="18" charset="0"/>
                      </a:rPr>
                      <m:t>=−1.82</m:t>
                    </m:r>
                  </m:oMath>
                </a14:m>
                <a:r>
                  <a:rPr lang="en-US" sz="2800" dirty="0">
                    <a:latin typeface="Times New Roman" panose="02020603050405020304" pitchFamily="18" charset="0"/>
                    <a:cs typeface="Times New Roman" panose="02020603050405020304" pitchFamily="18" charset="0"/>
                  </a:rPr>
                  <a:t> , then</a:t>
                </a:r>
              </a:p>
              <a:p>
                <a:pPr marL="0" indent="0" algn="just">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𝑧</m:t>
                      </m:r>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𝜇</m:t>
                              </m:r>
                            </m:num>
                            <m:den>
                              <m:r>
                                <a:rPr lang="en-US" i="1" smtClean="0">
                                  <a:latin typeface="Cambria Math" panose="02040503050406030204" pitchFamily="18" charset="0"/>
                                  <a:ea typeface="Cambria Math" panose="02040503050406030204" pitchFamily="18" charset="0"/>
                                </a:rPr>
                                <m:t>𝜎</m:t>
                              </m:r>
                            </m:den>
                          </m:f>
                        </m:e>
                      </m:d>
                    </m:oMath>
                  </m:oMathPara>
                </a14:m>
                <a:endParaRPr lang="en-US" b="0" i="1" dirty="0">
                  <a:latin typeface="Cambria Math" panose="02040503050406030204" pitchFamily="18" charset="0"/>
                  <a:cs typeface="Times New Roman" panose="02020603050405020304" pitchFamily="18" charset="0"/>
                </a:endParaRPr>
              </a:p>
              <a:p>
                <a:pPr marL="0" indent="0" algn="just">
                  <a:buNone/>
                </a:pPr>
                <a:endParaRPr lang="en-US" b="0" i="0" dirty="0">
                  <a:latin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x</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𝑧</m:t>
                      </m:r>
                      <m:r>
                        <a:rPr lang="en-US" b="0" i="1" smtClean="0">
                          <a:latin typeface="Cambria Math" panose="02040503050406030204" pitchFamily="18" charset="0"/>
                          <a:ea typeface="Cambria Math" panose="02040503050406030204" pitchFamily="18" charset="0"/>
                          <a:cs typeface="Times New Roman" panose="02020603050405020304" pitchFamily="18" charset="0"/>
                        </a:rPr>
                        <m:t>𝜎</m:t>
                      </m:r>
                    </m:oMath>
                  </m:oMathPara>
                </a14:m>
                <a:endParaRPr lang="en-US" b="0" i="1" dirty="0">
                  <a:latin typeface="Cambria Math" panose="02040503050406030204" pitchFamily="18" charset="0"/>
                  <a:ea typeface="Cambria Math" panose="02040503050406030204" pitchFamily="18" charset="0"/>
                  <a:cs typeface="Times New Roman" panose="02020603050405020304" pitchFamily="18" charset="0"/>
                </a:endParaRPr>
              </a:p>
              <a:p>
                <a:pPr marL="400050" lvl="1" indent="0" algn="just">
                  <a:buNone/>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=15.0+</m:t>
                      </m:r>
                      <m:d>
                        <m:dPr>
                          <m:ctrlPr>
                            <a:rPr lang="en-US" sz="32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−1.82</m:t>
                          </m:r>
                        </m:e>
                      </m:d>
                      <m:r>
                        <a:rPr lang="en-US" sz="3200" b="0" i="1" smtClean="0">
                          <a:latin typeface="Cambria Math" panose="02040503050406030204" pitchFamily="18" charset="0"/>
                          <a:ea typeface="Cambria Math" panose="02040503050406030204" pitchFamily="18" charset="0"/>
                          <a:cs typeface="Times New Roman" panose="02020603050405020304" pitchFamily="18" charset="0"/>
                        </a:rPr>
                        <m:t>∗2</m:t>
                      </m:r>
                    </m:oMath>
                  </m:oMathPara>
                </a14:m>
                <a:endParaRPr lang="en-US" sz="3200" b="0" i="1" dirty="0">
                  <a:latin typeface="Cambria Math" panose="02040503050406030204" pitchFamily="18" charset="0"/>
                  <a:ea typeface="Cambria Math" panose="02040503050406030204" pitchFamily="18" charset="0"/>
                  <a:cs typeface="Times New Roman" panose="02020603050405020304" pitchFamily="18" charset="0"/>
                </a:endParaRPr>
              </a:p>
              <a:p>
                <a:pPr marL="400050" lvl="1" indent="0" algn="just">
                  <a:buNone/>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=11.36</m:t>
                      </m:r>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481" t="-1481" r="-1481" b="-12593"/>
                </a:stretch>
              </a:blipFill>
            </p:spPr>
            <p:txBody>
              <a:bodyPr/>
              <a:lstStyle/>
              <a:p>
                <a:r>
                  <a:rPr lang="en-GB">
                    <a:noFill/>
                  </a:rPr>
                  <a:t> </a:t>
                </a:r>
              </a:p>
            </p:txBody>
          </p:sp>
        </mc:Fallback>
      </mc:AlternateContent>
      <p:sp>
        <p:nvSpPr>
          <p:cNvPr id="4" name="Right Arrow 3"/>
          <p:cNvSpPr/>
          <p:nvPr/>
        </p:nvSpPr>
        <p:spPr bwMode="auto">
          <a:xfrm>
            <a:off x="635251" y="4267200"/>
            <a:ext cx="533400" cy="3048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2" name="Date Placeholder 1">
            <a:extLst>
              <a:ext uri="{FF2B5EF4-FFF2-40B4-BE49-F238E27FC236}">
                <a16:creationId xmlns:a16="http://schemas.microsoft.com/office/drawing/2014/main" id="{CE47C607-8322-4854-8EF9-E5B978BD3201}"/>
              </a:ext>
            </a:extLst>
          </p:cNvPr>
          <p:cNvSpPr>
            <a:spLocks noGrp="1"/>
          </p:cNvSpPr>
          <p:nvPr>
            <p:ph type="dt" sz="half" idx="10"/>
          </p:nvPr>
        </p:nvSpPr>
        <p:spPr/>
        <p:txBody>
          <a:bodyPr/>
          <a:lstStyle/>
          <a:p>
            <a:pPr>
              <a:defRPr/>
            </a:pPr>
            <a:fld id="{5516FCE2-0CAF-443A-B09A-3A8F382871A3}" type="datetime5">
              <a:rPr lang="en-US" smtClean="0"/>
              <a:t>9-Apr-23</a:t>
            </a:fld>
            <a:endParaRPr lang="en-US"/>
          </a:p>
        </p:txBody>
      </p:sp>
      <p:sp>
        <p:nvSpPr>
          <p:cNvPr id="5" name="Footer Placeholder 4">
            <a:extLst>
              <a:ext uri="{FF2B5EF4-FFF2-40B4-BE49-F238E27FC236}">
                <a16:creationId xmlns:a16="http://schemas.microsoft.com/office/drawing/2014/main" id="{40983E82-1D13-4160-A794-115BE0BB91A0}"/>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EE91101-34C3-42E0-8B64-E900BDE771ED}"/>
              </a:ext>
            </a:extLst>
          </p:cNvPr>
          <p:cNvSpPr>
            <a:spLocks noGrp="1"/>
          </p:cNvSpPr>
          <p:nvPr>
            <p:ph type="sldNum" sz="quarter" idx="12"/>
          </p:nvPr>
        </p:nvSpPr>
        <p:spPr/>
        <p:txBody>
          <a:bodyPr/>
          <a:lstStyle/>
          <a:p>
            <a:fld id="{906F6DFE-AA00-4BFD-9D61-CA29BB78DE22}" type="slidenum">
              <a:rPr lang="en-US" altLang="en-US" smtClean="0"/>
              <a:pPr/>
              <a:t>34</a:t>
            </a:fld>
            <a:endParaRPr lang="en-US" altLang="en-US"/>
          </a:p>
        </p:txBody>
      </p:sp>
    </p:spTree>
    <p:extLst>
      <p:ext uri="{BB962C8B-B14F-4D97-AF65-F5344CB8AC3E}">
        <p14:creationId xmlns:p14="http://schemas.microsoft.com/office/powerpoint/2010/main" val="709600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46" y="381000"/>
            <a:ext cx="7772400" cy="11430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8:</a:t>
            </a:r>
            <a:endParaRPr lang="en-GB" dirty="0"/>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lengths of pregnancies are normally distributed with a mean of 268 days and a standard deviation of 15 days. If we stipulate that a baby is premature if born at least three weeks early (21 Days), </a:t>
            </a:r>
          </a:p>
          <a:p>
            <a:pPr marL="514350" indent="-514350" algn="just">
              <a:buFont typeface="+mj-lt"/>
              <a:buAutoNum type="alphaLcParenR"/>
            </a:pPr>
            <a:r>
              <a:rPr lang="en-IN" dirty="0">
                <a:latin typeface="Times New Roman" panose="02020603050405020304" pitchFamily="18" charset="0"/>
                <a:cs typeface="Times New Roman" panose="02020603050405020304" pitchFamily="18" charset="0"/>
              </a:rPr>
              <a:t>what percentage of babies is born prematurely? </a:t>
            </a:r>
          </a:p>
          <a:p>
            <a:pPr marL="514350" indent="-514350" algn="just">
              <a:buFont typeface="+mj-lt"/>
              <a:buAutoNum type="alphaLcParenR"/>
            </a:pPr>
            <a:r>
              <a:rPr lang="en-IN" dirty="0">
                <a:latin typeface="Times New Roman" panose="02020603050405020304" pitchFamily="18" charset="0"/>
                <a:cs typeface="Times New Roman" panose="02020603050405020304" pitchFamily="18" charset="0"/>
              </a:rPr>
              <a:t>what percentage of babies is born not prematurely?</a:t>
            </a:r>
            <a:endParaRPr lang="en-GB" dirty="0">
              <a:latin typeface="Times New Roman" panose="02020603050405020304" pitchFamily="18" charset="0"/>
              <a:cs typeface="Times New Roman" panose="02020603050405020304" pitchFamily="18" charset="0"/>
            </a:endParaRPr>
          </a:p>
          <a:p>
            <a:pPr marL="514350" indent="-514350" algn="just">
              <a:buFont typeface="+mj-lt"/>
              <a:buAutoNum type="alphaLcParenR"/>
            </a:pPr>
            <a:endParaRPr lang="en-GB"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3E29C57-E43A-45D7-8B9E-9B60DB6FD7C5}"/>
              </a:ext>
            </a:extLst>
          </p:cNvPr>
          <p:cNvSpPr>
            <a:spLocks noGrp="1"/>
          </p:cNvSpPr>
          <p:nvPr>
            <p:ph type="dt" sz="half" idx="10"/>
          </p:nvPr>
        </p:nvSpPr>
        <p:spPr/>
        <p:txBody>
          <a:bodyPr/>
          <a:lstStyle/>
          <a:p>
            <a:pPr>
              <a:defRPr/>
            </a:pPr>
            <a:fld id="{43097EB1-0077-4821-AF08-E747CD965547}" type="datetime5">
              <a:rPr lang="en-US" smtClean="0"/>
              <a:t>9-Apr-23</a:t>
            </a:fld>
            <a:endParaRPr lang="en-US"/>
          </a:p>
        </p:txBody>
      </p:sp>
      <p:sp>
        <p:nvSpPr>
          <p:cNvPr id="5" name="Footer Placeholder 4">
            <a:extLst>
              <a:ext uri="{FF2B5EF4-FFF2-40B4-BE49-F238E27FC236}">
                <a16:creationId xmlns:a16="http://schemas.microsoft.com/office/drawing/2014/main" id="{DDBFC514-1BB7-4E2E-B789-63F6A5DCF2A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51273C23-7CDC-4BE2-B03B-7CC7CE8CC00B}"/>
              </a:ext>
            </a:extLst>
          </p:cNvPr>
          <p:cNvSpPr>
            <a:spLocks noGrp="1"/>
          </p:cNvSpPr>
          <p:nvPr>
            <p:ph type="sldNum" sz="quarter" idx="12"/>
          </p:nvPr>
        </p:nvSpPr>
        <p:spPr/>
        <p:txBody>
          <a:bodyPr/>
          <a:lstStyle/>
          <a:p>
            <a:fld id="{906F6DFE-AA00-4BFD-9D61-CA29BB78DE22}" type="slidenum">
              <a:rPr lang="en-US" altLang="en-US" smtClean="0"/>
              <a:pPr/>
              <a:t>35</a:t>
            </a:fld>
            <a:endParaRPr lang="en-US" altLang="en-US"/>
          </a:p>
        </p:txBody>
      </p:sp>
    </p:spTree>
    <p:extLst>
      <p:ext uri="{BB962C8B-B14F-4D97-AF65-F5344CB8AC3E}">
        <p14:creationId xmlns:p14="http://schemas.microsoft.com/office/powerpoint/2010/main" val="3912018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9:</a:t>
            </a:r>
            <a:endParaRPr lang="en-GB" dirty="0"/>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sz="2400" dirty="0">
                <a:latin typeface="Times New Roman" panose="02020603050405020304" pitchFamily="18" charset="0"/>
                <a:cs typeface="Times New Roman" panose="02020603050405020304" pitchFamily="18" charset="0"/>
              </a:rPr>
              <a:t>The serum cholesterol levels in men aged between 18 to 24 are normally distributed with a mean of 120 and a standard deviation of 25. Units are mg/mL, and the data are based on the National Health Survey.</a:t>
            </a:r>
          </a:p>
          <a:p>
            <a:pPr marL="457200" indent="-457200" algn="just">
              <a:buClrTx/>
              <a:buFont typeface="+mj-lt"/>
              <a:buAutoNum type="alphaLcParenR"/>
            </a:pPr>
            <a:r>
              <a:rPr lang="en-IN" sz="2400" dirty="0">
                <a:latin typeface="Times New Roman" panose="02020603050405020304" pitchFamily="18" charset="0"/>
                <a:cs typeface="Times New Roman" panose="02020603050405020304" pitchFamily="18" charset="0"/>
              </a:rPr>
              <a:t>If a man aged 18 to 24 is randomly selected, find the probability that his serum cholesterol is greater than 170.</a:t>
            </a:r>
          </a:p>
          <a:p>
            <a:pPr marL="457200" indent="-457200" algn="just">
              <a:buClrTx/>
              <a:buFont typeface="+mj-lt"/>
              <a:buAutoNum type="alphaLcParenR"/>
            </a:pPr>
            <a:r>
              <a:rPr lang="en-IN" sz="2400" dirty="0">
                <a:latin typeface="Times New Roman" panose="02020603050405020304" pitchFamily="18" charset="0"/>
                <a:cs typeface="Times New Roman" panose="02020603050405020304" pitchFamily="18" charset="0"/>
              </a:rPr>
              <a:t>The Providence Health Maintenance Organization wants to establish a criterion for recommending dietary changes if cholesterol levels are in the top 10%. What is the cut-off for men aged 18 to 24? </a:t>
            </a:r>
          </a:p>
          <a:p>
            <a:pPr marL="457200" indent="-457200" algn="just">
              <a:buClrTx/>
              <a:buFont typeface="+mj-lt"/>
              <a:buAutoNum type="alphaLcParenR"/>
            </a:pPr>
            <a:r>
              <a:rPr lang="en-US" sz="2400" dirty="0">
                <a:latin typeface="Times New Roman" panose="02020603050405020304" pitchFamily="18" charset="0"/>
                <a:cs typeface="Times New Roman" panose="02020603050405020304" pitchFamily="18" charset="0"/>
              </a:rPr>
              <a:t>Between which two </a:t>
            </a:r>
            <a:r>
              <a:rPr lang="en-IN" sz="2400" dirty="0">
                <a:latin typeface="Times New Roman" panose="02020603050405020304" pitchFamily="18" charset="0"/>
                <a:cs typeface="Times New Roman" panose="02020603050405020304" pitchFamily="18" charset="0"/>
              </a:rPr>
              <a:t>cholesterol levels </a:t>
            </a:r>
            <a:r>
              <a:rPr lang="en-US" sz="2400" dirty="0">
                <a:latin typeface="Times New Roman" panose="02020603050405020304" pitchFamily="18" charset="0"/>
                <a:cs typeface="Times New Roman" panose="02020603050405020304" pitchFamily="18" charset="0"/>
              </a:rPr>
              <a:t>symmetrically located about the mean are 90% of the scores?</a:t>
            </a:r>
            <a:endParaRPr lang="en-GB"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0DFC73E-0582-4FF4-8D5D-AC1AAB36A507}"/>
              </a:ext>
            </a:extLst>
          </p:cNvPr>
          <p:cNvSpPr>
            <a:spLocks noGrp="1"/>
          </p:cNvSpPr>
          <p:nvPr>
            <p:ph type="dt" sz="half" idx="10"/>
          </p:nvPr>
        </p:nvSpPr>
        <p:spPr/>
        <p:txBody>
          <a:bodyPr/>
          <a:lstStyle/>
          <a:p>
            <a:pPr>
              <a:defRPr/>
            </a:pPr>
            <a:fld id="{C7686B87-C757-40A4-84FC-5FD61621B4DB}" type="datetime5">
              <a:rPr lang="en-US" smtClean="0"/>
              <a:t>9-Apr-23</a:t>
            </a:fld>
            <a:endParaRPr lang="en-US"/>
          </a:p>
        </p:txBody>
      </p:sp>
      <p:sp>
        <p:nvSpPr>
          <p:cNvPr id="5" name="Footer Placeholder 4">
            <a:extLst>
              <a:ext uri="{FF2B5EF4-FFF2-40B4-BE49-F238E27FC236}">
                <a16:creationId xmlns:a16="http://schemas.microsoft.com/office/drawing/2014/main" id="{0A66ED9F-497D-415F-9E5F-870F544EC55B}"/>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62248AA-3938-428C-BA69-840D6EF49F5D}"/>
              </a:ext>
            </a:extLst>
          </p:cNvPr>
          <p:cNvSpPr>
            <a:spLocks noGrp="1"/>
          </p:cNvSpPr>
          <p:nvPr>
            <p:ph type="sldNum" sz="quarter" idx="12"/>
          </p:nvPr>
        </p:nvSpPr>
        <p:spPr/>
        <p:txBody>
          <a:bodyPr/>
          <a:lstStyle/>
          <a:p>
            <a:fld id="{906F6DFE-AA00-4BFD-9D61-CA29BB78DE22}" type="slidenum">
              <a:rPr lang="en-US" altLang="en-US" smtClean="0"/>
              <a:pPr/>
              <a:t>36</a:t>
            </a:fld>
            <a:endParaRPr lang="en-US" altLang="en-US"/>
          </a:p>
        </p:txBody>
      </p:sp>
    </p:spTree>
    <p:extLst>
      <p:ext uri="{BB962C8B-B14F-4D97-AF65-F5344CB8AC3E}">
        <p14:creationId xmlns:p14="http://schemas.microsoft.com/office/powerpoint/2010/main" val="2109141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Notation of </a:t>
                </a:r>
                <a14:m>
                  <m:oMath xmlns:m="http://schemas.openxmlformats.org/officeDocument/2006/math">
                    <m:sSub>
                      <m:sSub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bPr>
                      <m:e>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𝑍</m:t>
                        </m:r>
                      </m:e>
                      <m:sub>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𝛼</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294"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In general,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𝑧</m:t>
                        </m:r>
                      </m:e>
                      <m:sub>
                        <m:r>
                          <a:rPr lang="en-US" sz="2800" i="1" smtClean="0">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latin typeface="Times New Roman" panose="02020603050405020304" pitchFamily="18" charset="0"/>
                    <a:cs typeface="Times New Roman" panose="02020603050405020304" pitchFamily="18" charset="0"/>
                  </a:rPr>
                  <a:t> is the number on the real line such that the area under the standard normal density function, on the x-axis, and to the right of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𝑧</m:t>
                        </m:r>
                      </m:e>
                      <m:sub>
                        <m:r>
                          <a:rPr lang="en-US" sz="28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latin typeface="Times New Roman" panose="02020603050405020304" pitchFamily="18" charset="0"/>
                    <a:cs typeface="Times New Roman" panose="02020603050405020304" pitchFamily="18" charset="0"/>
                  </a:rPr>
                  <a:t> is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It is actually the </a:t>
                </a:r>
                <a14:m>
                  <m:oMath xmlns:m="http://schemas.openxmlformats.org/officeDocument/2006/math">
                    <m:r>
                      <a:rPr lang="en-US" sz="2800" b="0" i="1" smtClean="0">
                        <a:latin typeface="Cambria Math" panose="02040503050406030204" pitchFamily="18" charset="0"/>
                        <a:cs typeface="Times New Roman" panose="02020603050405020304" pitchFamily="18" charset="0"/>
                      </a:rPr>
                      <m:t>100(1−</m:t>
                    </m:r>
                    <m:r>
                      <a:rPr lang="en-US" sz="2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sz="2800" b="0" i="1" smtClean="0">
                        <a:latin typeface="Cambria Math" panose="02040503050406030204" pitchFamily="18" charset="0"/>
                        <a:cs typeface="Times New Roman" panose="02020603050405020304" pitchFamily="18" charset="0"/>
                      </a:rPr>
                      <m:t>)</m:t>
                    </m:r>
                  </m:oMath>
                </a14:m>
                <a:r>
                  <a:rPr lang="en-US" sz="2800" dirty="0">
                    <a:latin typeface="Times New Roman" panose="02020603050405020304" pitchFamily="18" charset="0"/>
                    <a:cs typeface="Times New Roman" panose="02020603050405020304" pitchFamily="18" charset="0"/>
                  </a:rPr>
                  <a:t> percentile of the standard normal random variable.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3"/>
                <a:stretch>
                  <a:fillRect l="-1481" t="-1481" r="-1481"/>
                </a:stretch>
              </a:blipFill>
            </p:spPr>
            <p:txBody>
              <a:bodyPr/>
              <a:lstStyle/>
              <a:p>
                <a:r>
                  <a:rPr lang="en-US">
                    <a:noFill/>
                  </a:rPr>
                  <a:t> </a:t>
                </a:r>
              </a:p>
            </p:txBody>
          </p:sp>
        </mc:Fallback>
      </mc:AlternateContent>
      <p:pic>
        <p:nvPicPr>
          <p:cNvPr id="45062" name="Picture 6" descr="https://cnx.org/resources/7d8331a15e41b5b7cea9f5a26cefad278cca6e89/Picture%2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505200"/>
            <a:ext cx="4227889" cy="2397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5562600" y="5638800"/>
                <a:ext cx="685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i="1" dirty="0" smtClean="0">
                              <a:latin typeface="Cambria Math" panose="02040503050406030204" pitchFamily="18" charset="0"/>
                              <a:ea typeface="Cambria Math" panose="02040503050406030204" pitchFamily="18" charset="0"/>
                            </a:rPr>
                            <m:t>𝛼</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562600" y="5638800"/>
                <a:ext cx="685800" cy="46166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715000" y="40386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715000" y="4038600"/>
                <a:ext cx="762000"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62200" y="4071257"/>
                <a:ext cx="1371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362200" y="4071257"/>
                <a:ext cx="1371600" cy="461665"/>
              </a:xfrm>
              <a:prstGeom prst="rect">
                <a:avLst/>
              </a:prstGeom>
              <a:blipFill rotWithShape="0">
                <a:blip r:embed="rId7"/>
                <a:stretch>
                  <a:fillRect/>
                </a:stretch>
              </a:blipFill>
            </p:spPr>
            <p:txBody>
              <a:bodyPr/>
              <a:lstStyle/>
              <a:p>
                <a:r>
                  <a:rPr lang="en-US">
                    <a:noFill/>
                  </a:rPr>
                  <a:t> </a:t>
                </a:r>
              </a:p>
            </p:txBody>
          </p:sp>
        </mc:Fallback>
      </mc:AlternateContent>
      <p:cxnSp>
        <p:nvCxnSpPr>
          <p:cNvPr id="8" name="Straight Arrow Connector 7"/>
          <p:cNvCxnSpPr>
            <a:stCxn id="6" idx="2"/>
          </p:cNvCxnSpPr>
          <p:nvPr/>
        </p:nvCxnSpPr>
        <p:spPr bwMode="auto">
          <a:xfrm flipH="1">
            <a:off x="5943600" y="4500265"/>
            <a:ext cx="152400" cy="9861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3200400" y="4419600"/>
            <a:ext cx="1295400" cy="5737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Date Placeholder 3">
            <a:extLst>
              <a:ext uri="{FF2B5EF4-FFF2-40B4-BE49-F238E27FC236}">
                <a16:creationId xmlns:a16="http://schemas.microsoft.com/office/drawing/2014/main" id="{06DE2B25-829C-4AD9-9D8D-272952CAF3C4}"/>
              </a:ext>
            </a:extLst>
          </p:cNvPr>
          <p:cNvSpPr>
            <a:spLocks noGrp="1"/>
          </p:cNvSpPr>
          <p:nvPr>
            <p:ph type="dt" sz="half" idx="10"/>
          </p:nvPr>
        </p:nvSpPr>
        <p:spPr/>
        <p:txBody>
          <a:bodyPr/>
          <a:lstStyle/>
          <a:p>
            <a:pPr>
              <a:defRPr/>
            </a:pPr>
            <a:fld id="{685F0271-ED47-4B61-949C-0D751366CDB8}" type="datetime5">
              <a:rPr lang="en-US" smtClean="0"/>
              <a:t>9-Apr-23</a:t>
            </a:fld>
            <a:endParaRPr lang="en-US"/>
          </a:p>
        </p:txBody>
      </p:sp>
      <p:sp>
        <p:nvSpPr>
          <p:cNvPr id="7" name="Footer Placeholder 6">
            <a:extLst>
              <a:ext uri="{FF2B5EF4-FFF2-40B4-BE49-F238E27FC236}">
                <a16:creationId xmlns:a16="http://schemas.microsoft.com/office/drawing/2014/main" id="{857083DB-E468-4B30-8949-A4860498EE40}"/>
              </a:ext>
            </a:extLst>
          </p:cNvPr>
          <p:cNvSpPr>
            <a:spLocks noGrp="1"/>
          </p:cNvSpPr>
          <p:nvPr>
            <p:ph type="ftr" sz="quarter" idx="11"/>
          </p:nvPr>
        </p:nvSpPr>
        <p:spPr/>
        <p:txBody>
          <a:bodyPr/>
          <a:lstStyle/>
          <a:p>
            <a:pPr>
              <a:defRPr/>
            </a:pPr>
            <a:r>
              <a:rPr lang="en-US"/>
              <a:t>T. Mayooran</a:t>
            </a:r>
          </a:p>
        </p:txBody>
      </p:sp>
      <p:sp>
        <p:nvSpPr>
          <p:cNvPr id="9" name="Slide Number Placeholder 8">
            <a:extLst>
              <a:ext uri="{FF2B5EF4-FFF2-40B4-BE49-F238E27FC236}">
                <a16:creationId xmlns:a16="http://schemas.microsoft.com/office/drawing/2014/main" id="{E5E7F1CB-2D52-4941-AE2B-A399A8057522}"/>
              </a:ext>
            </a:extLst>
          </p:cNvPr>
          <p:cNvSpPr>
            <a:spLocks noGrp="1"/>
          </p:cNvSpPr>
          <p:nvPr>
            <p:ph type="sldNum" sz="quarter" idx="12"/>
          </p:nvPr>
        </p:nvSpPr>
        <p:spPr/>
        <p:txBody>
          <a:bodyPr/>
          <a:lstStyle/>
          <a:p>
            <a:fld id="{906F6DFE-AA00-4BFD-9D61-CA29BB78DE22}" type="slidenum">
              <a:rPr lang="en-US" altLang="en-US" smtClean="0"/>
              <a:pPr/>
              <a:t>37</a:t>
            </a:fld>
            <a:endParaRPr lang="en-US" altLang="en-US"/>
          </a:p>
        </p:txBody>
      </p:sp>
    </p:spTree>
    <p:extLst>
      <p:ext uri="{BB962C8B-B14F-4D97-AF65-F5344CB8AC3E}">
        <p14:creationId xmlns:p14="http://schemas.microsoft.com/office/powerpoint/2010/main" val="253077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Distributions</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US" dirty="0">
                <a:latin typeface="Times New Roman" panose="02020603050405020304" pitchFamily="18" charset="0"/>
                <a:cs typeface="Times New Roman" panose="02020603050405020304" pitchFamily="18" charset="0"/>
              </a:rPr>
              <a:t>Let us consider T be a statistic (a function of a sample), the distribution of T is known as the sampling distribution of T .</a:t>
            </a:r>
          </a:p>
        </p:txBody>
      </p:sp>
      <p:sp>
        <p:nvSpPr>
          <p:cNvPr id="4" name="Date Placeholder 3">
            <a:extLst>
              <a:ext uri="{FF2B5EF4-FFF2-40B4-BE49-F238E27FC236}">
                <a16:creationId xmlns:a16="http://schemas.microsoft.com/office/drawing/2014/main" id="{9E22DDBA-ADC1-4851-883F-F86D169FABC1}"/>
              </a:ext>
            </a:extLst>
          </p:cNvPr>
          <p:cNvSpPr>
            <a:spLocks noGrp="1"/>
          </p:cNvSpPr>
          <p:nvPr>
            <p:ph type="dt" sz="half" idx="10"/>
          </p:nvPr>
        </p:nvSpPr>
        <p:spPr/>
        <p:txBody>
          <a:bodyPr/>
          <a:lstStyle/>
          <a:p>
            <a:pPr>
              <a:defRPr/>
            </a:pPr>
            <a:fld id="{3E1E2AAA-C241-41B7-A9E8-F2DD608D836A}" type="datetime5">
              <a:rPr lang="en-US" smtClean="0"/>
              <a:t>9-Apr-23</a:t>
            </a:fld>
            <a:endParaRPr lang="en-US"/>
          </a:p>
        </p:txBody>
      </p:sp>
      <p:sp>
        <p:nvSpPr>
          <p:cNvPr id="5" name="Footer Placeholder 4">
            <a:extLst>
              <a:ext uri="{FF2B5EF4-FFF2-40B4-BE49-F238E27FC236}">
                <a16:creationId xmlns:a16="http://schemas.microsoft.com/office/drawing/2014/main" id="{46E0987D-5F52-4117-A98B-202411779633}"/>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DF916514-FC84-4F70-9B11-D51C98EB6676}"/>
              </a:ext>
            </a:extLst>
          </p:cNvPr>
          <p:cNvSpPr>
            <a:spLocks noGrp="1"/>
          </p:cNvSpPr>
          <p:nvPr>
            <p:ph type="sldNum" sz="quarter" idx="12"/>
          </p:nvPr>
        </p:nvSpPr>
        <p:spPr/>
        <p:txBody>
          <a:bodyPr/>
          <a:lstStyle/>
          <a:p>
            <a:fld id="{906F6DFE-AA00-4BFD-9D61-CA29BB78DE22}" type="slidenum">
              <a:rPr lang="en-US" altLang="en-US" smtClean="0"/>
              <a:pPr/>
              <a:t>38</a:t>
            </a:fld>
            <a:endParaRPr lang="en-US" altLang="en-US"/>
          </a:p>
        </p:txBody>
      </p:sp>
    </p:spTree>
    <p:extLst>
      <p:ext uri="{BB962C8B-B14F-4D97-AF65-F5344CB8AC3E}">
        <p14:creationId xmlns:p14="http://schemas.microsoft.com/office/powerpoint/2010/main" val="375171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US" dirty="0">
                    <a:latin typeface="Times New Roman" panose="02020603050405020304" pitchFamily="18" charset="0"/>
                    <a:cs typeface="Times New Roman" panose="02020603050405020304" pitchFamily="18" charset="0"/>
                  </a:rPr>
                  <a:t>Let us consider a population consists of 5 numbers </a:t>
                </a: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7,3,9,4,6</m:t>
                        </m:r>
                      </m:e>
                    </m:d>
                  </m:oMath>
                </a14:m>
                <a:r>
                  <a:rPr lang="en-US" dirty="0">
                    <a:latin typeface="Times New Roman" panose="02020603050405020304" pitchFamily="18" charset="0"/>
                    <a:cs typeface="Times New Roman" panose="02020603050405020304" pitchFamily="18" charset="0"/>
                  </a:rPr>
                  <a:t>. The population distribution can be shown as,</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For this population distribution, the population mean,</a:t>
                </a:r>
              </a:p>
              <a:p>
                <a:pPr marL="0" indent="0" algn="jus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bHide m:val="on"/>
                          <m:supHide m:val="on"/>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𝑥</m:t>
                              </m:r>
                            </m:e>
                          </m:d>
                          <m:r>
                            <a:rPr lang="en-GB" sz="2000" b="0" i="1" smtClean="0">
                              <a:latin typeface="Cambria Math" panose="02040503050406030204" pitchFamily="18" charset="0"/>
                              <a:ea typeface="Cambria Math" panose="02040503050406030204" pitchFamily="18" charset="0"/>
                              <a:cs typeface="Times New Roman" panose="02020603050405020304" pitchFamily="18" charset="0"/>
                            </a:rPr>
                            <m:t>=7.</m:t>
                          </m:r>
                          <m:f>
                            <m:f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b="0" i="1" smtClean="0">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m:t>
                          </m:r>
                        </m:e>
                      </m:nary>
                      <m:r>
                        <a:rPr lang="en-GB" sz="2000" b="0" i="1" smtClean="0">
                          <a:latin typeface="Cambria Math" panose="02040503050406030204" pitchFamily="18" charset="0"/>
                          <a:ea typeface="Cambria Math" panose="02040503050406030204" pitchFamily="18" charset="0"/>
                          <a:cs typeface="Times New Roman" panose="02020603050405020304" pitchFamily="18" charset="0"/>
                        </a:rPr>
                        <m:t>3</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+9</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+4</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0" smtClean="0">
                          <a:latin typeface="Cambria Math" panose="02040503050406030204" pitchFamily="18" charset="0"/>
                          <a:ea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6</m:t>
                      </m:r>
                      <m:r>
                        <a:rPr lang="en-GB" sz="20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0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0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000" i="1">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ea typeface="Cambria Math" panose="02040503050406030204" pitchFamily="18" charset="0"/>
                              <a:cs typeface="Times New Roman" panose="02020603050405020304" pitchFamily="18" charset="0"/>
                            </a:rPr>
                            <m:t>29</m:t>
                          </m:r>
                        </m:num>
                        <m:den>
                          <m:r>
                            <a:rPr lang="en-GB" sz="2000" b="0" i="1" smtClean="0">
                              <a:latin typeface="Cambria Math" panose="02040503050406030204" pitchFamily="18" charset="0"/>
                              <a:ea typeface="Cambria Math" panose="02040503050406030204" pitchFamily="18" charset="0"/>
                              <a:cs typeface="Times New Roman" panose="02020603050405020304" pitchFamily="18" charset="0"/>
                            </a:rPr>
                            <m:t>5</m:t>
                          </m:r>
                        </m:den>
                      </m:f>
                      <m:r>
                        <a:rPr lang="en-GB" sz="2000" b="0" i="1" smtClean="0">
                          <a:latin typeface="Cambria Math" panose="02040503050406030204" pitchFamily="18" charset="0"/>
                          <a:ea typeface="Cambria Math" panose="02040503050406030204" pitchFamily="18" charset="0"/>
                          <a:cs typeface="Times New Roman" panose="02020603050405020304" pitchFamily="18" charset="0"/>
                        </a:rPr>
                        <m:t>=5.8</m:t>
                      </m:r>
                    </m:oMath>
                  </m:oMathPara>
                </a14:m>
                <a:endParaRPr lang="en-US" sz="2000"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54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172406355"/>
                  </p:ext>
                </p:extLst>
              </p:nvPr>
            </p:nvGraphicFramePr>
            <p:xfrm>
              <a:off x="2667000" y="3092545"/>
              <a:ext cx="3657600" cy="977710"/>
            </p:xfrm>
            <a:graphic>
              <a:graphicData uri="http://schemas.openxmlformats.org/drawingml/2006/table">
                <a:tbl>
                  <a:tblPr firstRow="1" bandRow="1">
                    <a:tableStyleId>{16D9F66E-5EB9-4882-86FB-DCBF35E3C3E4}</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7</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m:t>
                                </m:r>
                              </m:oMath>
                            </m:oMathPara>
                          </a14:m>
                          <a:endParaRPr lang="en-US" dirty="0"/>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172406355"/>
                  </p:ext>
                </p:extLst>
              </p:nvPr>
            </p:nvGraphicFramePr>
            <p:xfrm>
              <a:off x="2667000" y="3092545"/>
              <a:ext cx="3657600" cy="977710"/>
            </p:xfrm>
            <a:graphic>
              <a:graphicData uri="http://schemas.openxmlformats.org/drawingml/2006/table">
                <a:tbl>
                  <a:tblPr firstRow="1" bandRow="1">
                    <a:tableStyleId>{16D9F66E-5EB9-4882-86FB-DCBF35E3C3E4}</a:tableStyleId>
                  </a:tblPr>
                  <a:tblGrid>
                    <a:gridCol w="609600"/>
                    <a:gridCol w="609600"/>
                    <a:gridCol w="609600"/>
                    <a:gridCol w="609600"/>
                    <a:gridCol w="609600"/>
                    <a:gridCol w="609600"/>
                  </a:tblGrid>
                  <a:tr h="370840">
                    <a:tc>
                      <a:txBody>
                        <a:bodyPr/>
                        <a:lstStyle/>
                        <a:p>
                          <a:endParaRPr lang="en-US"/>
                        </a:p>
                      </a:txBody>
                      <a:tcPr>
                        <a:blipFill rotWithShape="0">
                          <a:blip r:embed="rId3"/>
                          <a:stretch>
                            <a:fillRect l="-1000" t="-1639" r="-503000" b="-167213"/>
                          </a:stretch>
                        </a:blipFill>
                      </a:tcPr>
                    </a:tc>
                    <a:tc>
                      <a:txBody>
                        <a:bodyPr/>
                        <a:lstStyle/>
                        <a:p>
                          <a:endParaRPr lang="en-US"/>
                        </a:p>
                      </a:txBody>
                      <a:tcPr>
                        <a:blipFill rotWithShape="0">
                          <a:blip r:embed="rId3"/>
                          <a:stretch>
                            <a:fillRect l="-101000" t="-1639" r="-403000" b="-167213"/>
                          </a:stretch>
                        </a:blipFill>
                      </a:tcPr>
                    </a:tc>
                    <a:tc>
                      <a:txBody>
                        <a:bodyPr/>
                        <a:lstStyle/>
                        <a:p>
                          <a:endParaRPr lang="en-US"/>
                        </a:p>
                      </a:txBody>
                      <a:tcPr>
                        <a:blipFill rotWithShape="0">
                          <a:blip r:embed="rId3"/>
                          <a:stretch>
                            <a:fillRect l="-199010" t="-1639" r="-299010" b="-167213"/>
                          </a:stretch>
                        </a:blipFill>
                      </a:tcPr>
                    </a:tc>
                    <a:tc>
                      <a:txBody>
                        <a:bodyPr/>
                        <a:lstStyle/>
                        <a:p>
                          <a:endParaRPr lang="en-US"/>
                        </a:p>
                      </a:txBody>
                      <a:tcPr>
                        <a:blipFill rotWithShape="0">
                          <a:blip r:embed="rId3"/>
                          <a:stretch>
                            <a:fillRect l="-302000" t="-1639" r="-202000" b="-167213"/>
                          </a:stretch>
                        </a:blipFill>
                      </a:tcPr>
                    </a:tc>
                    <a:tc>
                      <a:txBody>
                        <a:bodyPr/>
                        <a:lstStyle/>
                        <a:p>
                          <a:endParaRPr lang="en-US"/>
                        </a:p>
                      </a:txBody>
                      <a:tcPr>
                        <a:blipFill rotWithShape="0">
                          <a:blip r:embed="rId3"/>
                          <a:stretch>
                            <a:fillRect l="-402000" t="-1639" r="-102000" b="-167213"/>
                          </a:stretch>
                        </a:blipFill>
                      </a:tcPr>
                    </a:tc>
                    <a:tc>
                      <a:txBody>
                        <a:bodyPr/>
                        <a:lstStyle/>
                        <a:p>
                          <a:endParaRPr lang="en-US"/>
                        </a:p>
                      </a:txBody>
                      <a:tcPr>
                        <a:blipFill rotWithShape="0">
                          <a:blip r:embed="rId3"/>
                          <a:stretch>
                            <a:fillRect l="-502000" t="-1639" r="-2000" b="-167213"/>
                          </a:stretch>
                        </a:blipFill>
                      </a:tcPr>
                    </a:tc>
                  </a:tr>
                  <a:tr h="606870">
                    <a:tc>
                      <a:txBody>
                        <a:bodyPr/>
                        <a:lstStyle/>
                        <a:p>
                          <a:endParaRPr lang="en-US"/>
                        </a:p>
                      </a:txBody>
                      <a:tcPr>
                        <a:blipFill rotWithShape="0">
                          <a:blip r:embed="rId3"/>
                          <a:stretch>
                            <a:fillRect l="-1000" t="-62000" r="-503000" b="-2000"/>
                          </a:stretch>
                        </a:blipFill>
                      </a:tcPr>
                    </a:tc>
                    <a:tc>
                      <a:txBody>
                        <a:bodyPr/>
                        <a:lstStyle/>
                        <a:p>
                          <a:endParaRPr lang="en-US"/>
                        </a:p>
                      </a:txBody>
                      <a:tcPr>
                        <a:blipFill rotWithShape="0">
                          <a:blip r:embed="rId3"/>
                          <a:stretch>
                            <a:fillRect l="-101000" t="-62000" r="-403000" b="-2000"/>
                          </a:stretch>
                        </a:blipFill>
                      </a:tcPr>
                    </a:tc>
                    <a:tc>
                      <a:txBody>
                        <a:bodyPr/>
                        <a:lstStyle/>
                        <a:p>
                          <a:endParaRPr lang="en-US"/>
                        </a:p>
                      </a:txBody>
                      <a:tcPr>
                        <a:blipFill rotWithShape="0">
                          <a:blip r:embed="rId3"/>
                          <a:stretch>
                            <a:fillRect l="-199010" t="-62000" r="-299010" b="-2000"/>
                          </a:stretch>
                        </a:blipFill>
                      </a:tcPr>
                    </a:tc>
                    <a:tc>
                      <a:txBody>
                        <a:bodyPr/>
                        <a:lstStyle/>
                        <a:p>
                          <a:endParaRPr lang="en-US"/>
                        </a:p>
                      </a:txBody>
                      <a:tcPr>
                        <a:blipFill rotWithShape="0">
                          <a:blip r:embed="rId3"/>
                          <a:stretch>
                            <a:fillRect l="-302000" t="-62000" r="-202000" b="-2000"/>
                          </a:stretch>
                        </a:blipFill>
                      </a:tcPr>
                    </a:tc>
                    <a:tc>
                      <a:txBody>
                        <a:bodyPr/>
                        <a:lstStyle/>
                        <a:p>
                          <a:endParaRPr lang="en-US"/>
                        </a:p>
                      </a:txBody>
                      <a:tcPr>
                        <a:blipFill rotWithShape="0">
                          <a:blip r:embed="rId3"/>
                          <a:stretch>
                            <a:fillRect l="-402000" t="-62000" r="-102000" b="-2000"/>
                          </a:stretch>
                        </a:blipFill>
                      </a:tcPr>
                    </a:tc>
                    <a:tc>
                      <a:txBody>
                        <a:bodyPr/>
                        <a:lstStyle/>
                        <a:p>
                          <a:endParaRPr lang="en-US"/>
                        </a:p>
                      </a:txBody>
                      <a:tcPr>
                        <a:blipFill rotWithShape="0">
                          <a:blip r:embed="rId3"/>
                          <a:stretch>
                            <a:fillRect l="-502000" t="-62000" r="-2000" b="-2000"/>
                          </a:stretch>
                        </a:blipFill>
                      </a:tcPr>
                    </a:tc>
                  </a:tr>
                </a:tbl>
              </a:graphicData>
            </a:graphic>
          </p:graphicFrame>
        </mc:Fallback>
      </mc:AlternateContent>
      <p:sp>
        <p:nvSpPr>
          <p:cNvPr id="5" name="Date Placeholder 4">
            <a:extLst>
              <a:ext uri="{FF2B5EF4-FFF2-40B4-BE49-F238E27FC236}">
                <a16:creationId xmlns:a16="http://schemas.microsoft.com/office/drawing/2014/main" id="{351D3955-582C-4649-825E-A1F376CC0B82}"/>
              </a:ext>
            </a:extLst>
          </p:cNvPr>
          <p:cNvSpPr>
            <a:spLocks noGrp="1"/>
          </p:cNvSpPr>
          <p:nvPr>
            <p:ph type="dt" sz="half" idx="10"/>
          </p:nvPr>
        </p:nvSpPr>
        <p:spPr/>
        <p:txBody>
          <a:bodyPr/>
          <a:lstStyle/>
          <a:p>
            <a:pPr>
              <a:defRPr/>
            </a:pPr>
            <a:fld id="{33CFAB28-FDDF-4F27-9459-D79A54A0DC5D}" type="datetime5">
              <a:rPr lang="en-US" smtClean="0"/>
              <a:t>9-Apr-23</a:t>
            </a:fld>
            <a:endParaRPr lang="en-US"/>
          </a:p>
        </p:txBody>
      </p:sp>
      <p:sp>
        <p:nvSpPr>
          <p:cNvPr id="6" name="Footer Placeholder 5">
            <a:extLst>
              <a:ext uri="{FF2B5EF4-FFF2-40B4-BE49-F238E27FC236}">
                <a16:creationId xmlns:a16="http://schemas.microsoft.com/office/drawing/2014/main" id="{F9FFE3DA-341C-4918-9730-76F2A7C70ED3}"/>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80B028B0-DB27-4022-B597-6A085729DE3E}"/>
              </a:ext>
            </a:extLst>
          </p:cNvPr>
          <p:cNvSpPr>
            <a:spLocks noGrp="1"/>
          </p:cNvSpPr>
          <p:nvPr>
            <p:ph type="sldNum" sz="quarter" idx="12"/>
          </p:nvPr>
        </p:nvSpPr>
        <p:spPr/>
        <p:txBody>
          <a:bodyPr/>
          <a:lstStyle/>
          <a:p>
            <a:fld id="{906F6DFE-AA00-4BFD-9D61-CA29BB78DE22}" type="slidenum">
              <a:rPr lang="en-US" altLang="en-US" smtClean="0"/>
              <a:pPr/>
              <a:t>39</a:t>
            </a:fld>
            <a:endParaRPr lang="en-US" altLang="en-US"/>
          </a:p>
        </p:txBody>
      </p:sp>
    </p:spTree>
    <p:extLst>
      <p:ext uri="{BB962C8B-B14F-4D97-AF65-F5344CB8AC3E}">
        <p14:creationId xmlns:p14="http://schemas.microsoft.com/office/powerpoint/2010/main" val="361087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71500" y="838200"/>
            <a:ext cx="6896100" cy="762000"/>
          </a:xfrm>
        </p:spPr>
        <p:txBody>
          <a:bodyPr/>
          <a:lstStyle/>
          <a:p>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
        <p:nvSpPr>
          <p:cNvPr id="34819" name="Rectangle 3"/>
          <p:cNvSpPr>
            <a:spLocks noGrp="1" noChangeArrowheads="1"/>
          </p:cNvSpPr>
          <p:nvPr>
            <p:ph type="body" idx="1"/>
          </p:nvPr>
        </p:nvSpPr>
        <p:spPr>
          <a:xfrm>
            <a:off x="571500" y="1700808"/>
            <a:ext cx="8001000" cy="4648200"/>
          </a:xfrm>
        </p:spPr>
        <p:txBody>
          <a:bodyPr/>
          <a:lstStyle/>
          <a:p>
            <a:pPr marL="0" indent="0" algn="just">
              <a:buNone/>
            </a:pPr>
            <a:r>
              <a:rPr lang="en-US" sz="2800" dirty="0">
                <a:solidFill>
                  <a:schemeClr val="bg2">
                    <a:lumMod val="25000"/>
                  </a:schemeClr>
                </a:solidFill>
                <a:latin typeface="Times New Roman" panose="02020603050405020304" pitchFamily="18" charset="0"/>
                <a:cs typeface="Times New Roman" panose="02020603050405020304" pitchFamily="18" charset="0"/>
              </a:rPr>
              <a:t>A continuous random variable is a variable that can assume any value on a continuum (can assume an uncountable number of values)</a:t>
            </a:r>
          </a:p>
          <a:p>
            <a:pPr lvl="1" algn="just"/>
            <a:r>
              <a:rPr lang="en-NZ" sz="2400" dirty="0">
                <a:solidFill>
                  <a:schemeClr val="bg2">
                    <a:lumMod val="25000"/>
                  </a:schemeClr>
                </a:solidFill>
                <a:latin typeface="Times New Roman" panose="02020603050405020304" pitchFamily="18" charset="0"/>
                <a:cs typeface="Times New Roman" panose="02020603050405020304" pitchFamily="18" charset="0"/>
              </a:rPr>
              <a:t>volume of milk produced in a morning milking</a:t>
            </a:r>
            <a:endParaRPr lang="en-US" sz="2400" dirty="0">
              <a:solidFill>
                <a:schemeClr val="bg2">
                  <a:lumMod val="25000"/>
                </a:schemeClr>
              </a:solidFill>
              <a:latin typeface="Times New Roman" panose="02020603050405020304" pitchFamily="18" charset="0"/>
              <a:cs typeface="Times New Roman" panose="02020603050405020304" pitchFamily="18" charset="0"/>
            </a:endParaRPr>
          </a:p>
          <a:p>
            <a:pPr lvl="1" algn="just"/>
            <a:r>
              <a:rPr lang="en-US" sz="2400" dirty="0">
                <a:solidFill>
                  <a:schemeClr val="bg2">
                    <a:lumMod val="25000"/>
                  </a:schemeClr>
                </a:solidFill>
                <a:latin typeface="Times New Roman" panose="02020603050405020304" pitchFamily="18" charset="0"/>
                <a:cs typeface="Times New Roman" panose="02020603050405020304" pitchFamily="18" charset="0"/>
              </a:rPr>
              <a:t>Time required to complete a task</a:t>
            </a:r>
          </a:p>
          <a:p>
            <a:pPr algn="just">
              <a:lnSpc>
                <a:spcPct val="20000"/>
              </a:lnSpc>
              <a:buFont typeface="Wingdings" pitchFamily="2" charset="2"/>
              <a:buNone/>
            </a:pPr>
            <a:endParaRPr lang="en-US" dirty="0">
              <a:solidFill>
                <a:schemeClr val="bg2">
                  <a:lumMod val="25000"/>
                </a:schemeClr>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bg2">
                    <a:lumMod val="25000"/>
                  </a:schemeClr>
                </a:solidFill>
                <a:latin typeface="Times New Roman" panose="02020603050405020304" pitchFamily="18" charset="0"/>
                <a:cs typeface="Times New Roman" panose="02020603050405020304" pitchFamily="18" charset="0"/>
              </a:rPr>
              <a:t>These can potentially take on any value, depending only on the ability to measure accurately</a:t>
            </a:r>
          </a:p>
          <a:p>
            <a:pPr algn="just">
              <a:buFont typeface="Wingdings" pitchFamily="2" charset="2"/>
              <a:buNone/>
            </a:pPr>
            <a:endParaRPr lang="en-US"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97283" name="Picture 3" descr="C:\Users\dleader\AppData\Local\Microsoft\Windows\Temporary Internet Files\Content.IE5\DK3BMDA1\beaver[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207000"/>
            <a:ext cx="2082800" cy="10414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49C1DBC-C8F4-44A5-8ED7-0132CA8D77F2}"/>
              </a:ext>
            </a:extLst>
          </p:cNvPr>
          <p:cNvSpPr>
            <a:spLocks noGrp="1"/>
          </p:cNvSpPr>
          <p:nvPr>
            <p:ph type="dt" sz="half" idx="10"/>
          </p:nvPr>
        </p:nvSpPr>
        <p:spPr/>
        <p:txBody>
          <a:bodyPr/>
          <a:lstStyle/>
          <a:p>
            <a:pPr>
              <a:defRPr/>
            </a:pPr>
            <a:fld id="{9891BAC0-BEAB-4B0E-AF3C-70395E91131B}" type="datetime5">
              <a:rPr lang="en-US" smtClean="0"/>
              <a:t>9-Apr-23</a:t>
            </a:fld>
            <a:endParaRPr lang="en-US"/>
          </a:p>
        </p:txBody>
      </p:sp>
      <p:sp>
        <p:nvSpPr>
          <p:cNvPr id="3" name="Footer Placeholder 2">
            <a:extLst>
              <a:ext uri="{FF2B5EF4-FFF2-40B4-BE49-F238E27FC236}">
                <a16:creationId xmlns:a16="http://schemas.microsoft.com/office/drawing/2014/main" id="{6E1DF68F-F110-48A6-8699-F17844EF1CC6}"/>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E8B1A3E7-2AD3-4BBD-A729-EEBDDF286659}"/>
              </a:ext>
            </a:extLst>
          </p:cNvPr>
          <p:cNvSpPr>
            <a:spLocks noGrp="1"/>
          </p:cNvSpPr>
          <p:nvPr>
            <p:ph type="sldNum" sz="quarter" idx="12"/>
          </p:nvPr>
        </p:nvSpPr>
        <p:spPr/>
        <p:txBody>
          <a:bodyPr/>
          <a:lstStyle/>
          <a:p>
            <a:fld id="{906F6DFE-AA00-4BFD-9D61-CA29BB78DE22}" type="slidenum">
              <a:rPr lang="en-US" altLang="en-US" smtClean="0"/>
              <a:pPr/>
              <a:t>4</a:t>
            </a:fld>
            <a:endParaRPr lang="en-US" altLang="en-US"/>
          </a:p>
        </p:txBody>
      </p:sp>
    </p:spTree>
    <p:extLst>
      <p:ext uri="{BB962C8B-B14F-4D97-AF65-F5344CB8AC3E}">
        <p14:creationId xmlns:p14="http://schemas.microsoft.com/office/powerpoint/2010/main" val="35556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7772400" cy="4114800"/>
              </a:xfrm>
            </p:spPr>
            <p:txBody>
              <a:bodyPr/>
              <a:lstStyle/>
              <a:p>
                <a:pPr marL="0" indent="0" algn="just">
                  <a:buNone/>
                </a:pPr>
                <a:r>
                  <a:rPr lang="en-GB" dirty="0">
                    <a:latin typeface="Times New Roman" panose="02020603050405020304" pitchFamily="18" charset="0"/>
                    <a:cs typeface="Times New Roman" panose="02020603050405020304" pitchFamily="18" charset="0"/>
                  </a:rPr>
                  <a:t>The population variance,</a:t>
                </a:r>
              </a:p>
              <a:p>
                <a:pPr marL="0" indent="0" algn="just">
                  <a:buNone/>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nary>
                        <m:naryPr>
                          <m:chr m:val="∑"/>
                          <m:subHide m:val="on"/>
                          <m:supHide m:val="on"/>
                          <m:ctrlPr>
                            <a:rPr lang="en-GB" b="0" i="1" smtClean="0">
                              <a:latin typeface="Cambria Math" panose="02040503050406030204" pitchFamily="18" charset="0"/>
                            </a:rPr>
                          </m:ctrlPr>
                        </m:naryPr>
                        <m:sub/>
                        <m:sup/>
                        <m:e>
                          <m:sSup>
                            <m:sSupPr>
                              <m:ctrlPr>
                                <a:rPr lang="en-GB" b="0" i="1" smtClean="0">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𝜇</m:t>
                                  </m:r>
                                </m:e>
                              </m:d>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nary>
                      <m:r>
                        <a:rPr lang="en-GB" b="0" i="1" smtClean="0">
                          <a:latin typeface="Cambria Math" panose="02040503050406030204" pitchFamily="18" charset="0"/>
                        </a:rPr>
                        <m:t>=4.56</m:t>
                      </m:r>
                    </m:oMath>
                  </m:oMathPara>
                </a14:m>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If we take a random sample of size 2 with replacement, there are total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5</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=25</m:t>
                    </m:r>
                  </m:oMath>
                </a14:m>
                <a:r>
                  <a:rPr lang="en-IN" dirty="0">
                    <a:latin typeface="Times New Roman" panose="02020603050405020304" pitchFamily="18" charset="0"/>
                    <a:cs typeface="Times New Roman" panose="02020603050405020304" pitchFamily="18" charset="0"/>
                  </a:rPr>
                  <a:t> possible samples and they are</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7772400" cy="4114800"/>
              </a:xfrm>
              <a:blipFill rotWithShape="0">
                <a:blip r:embed="rId3"/>
                <a:stretch>
                  <a:fillRect l="-1961" t="-2074" r="-1961"/>
                </a:stretch>
              </a:blipFill>
            </p:spPr>
            <p:txBody>
              <a:bodyPr/>
              <a:lstStyle/>
              <a:p>
                <a:r>
                  <a:rPr lang="en-GB">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902579232"/>
              </p:ext>
            </p:extLst>
          </p:nvPr>
        </p:nvGraphicFramePr>
        <p:xfrm>
          <a:off x="1054823" y="4800600"/>
          <a:ext cx="7308850" cy="1478508"/>
        </p:xfrm>
        <a:graphic>
          <a:graphicData uri="http://schemas.openxmlformats.org/presentationml/2006/ole">
            <mc:AlternateContent xmlns:mc="http://schemas.openxmlformats.org/markup-compatibility/2006">
              <mc:Choice xmlns:v="urn:schemas-microsoft-com:vml" Requires="v">
                <p:oleObj name="Equation" r:id="rId4" imgW="3327120" imgH="672840" progId="Equation.3">
                  <p:embed/>
                </p:oleObj>
              </mc:Choice>
              <mc:Fallback>
                <p:oleObj name="Equation" r:id="rId4" imgW="3327120" imgH="672840" progId="Equation.3">
                  <p:embed/>
                  <p:pic>
                    <p:nvPicPr>
                      <p:cNvPr id="2" name="Object 1"/>
                      <p:cNvPicPr/>
                      <p:nvPr/>
                    </p:nvPicPr>
                    <p:blipFill>
                      <a:blip r:embed="rId5"/>
                      <a:stretch>
                        <a:fillRect/>
                      </a:stretch>
                    </p:blipFill>
                    <p:spPr>
                      <a:xfrm>
                        <a:off x="1054823" y="4800600"/>
                        <a:ext cx="7308850" cy="147850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6462D906-94A1-4B18-BB8E-AFCC8377E960}"/>
              </a:ext>
            </a:extLst>
          </p:cNvPr>
          <p:cNvSpPr>
            <a:spLocks noGrp="1"/>
          </p:cNvSpPr>
          <p:nvPr>
            <p:ph type="dt" sz="half" idx="10"/>
          </p:nvPr>
        </p:nvSpPr>
        <p:spPr/>
        <p:txBody>
          <a:bodyPr/>
          <a:lstStyle/>
          <a:p>
            <a:pPr>
              <a:defRPr/>
            </a:pPr>
            <a:fld id="{6A2457B9-2F9D-4A2A-B5DB-6968572CD588}" type="datetime5">
              <a:rPr lang="en-US" smtClean="0"/>
              <a:t>9-Apr-23</a:t>
            </a:fld>
            <a:endParaRPr lang="en-US"/>
          </a:p>
        </p:txBody>
      </p:sp>
      <p:sp>
        <p:nvSpPr>
          <p:cNvPr id="5" name="Footer Placeholder 4">
            <a:extLst>
              <a:ext uri="{FF2B5EF4-FFF2-40B4-BE49-F238E27FC236}">
                <a16:creationId xmlns:a16="http://schemas.microsoft.com/office/drawing/2014/main" id="{CDF6E2BD-258A-4F4B-8199-9D6FE761A546}"/>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FE762A53-621E-4EE6-AA47-34B38BCCB826}"/>
              </a:ext>
            </a:extLst>
          </p:cNvPr>
          <p:cNvSpPr>
            <a:spLocks noGrp="1"/>
          </p:cNvSpPr>
          <p:nvPr>
            <p:ph type="sldNum" sz="quarter" idx="12"/>
          </p:nvPr>
        </p:nvSpPr>
        <p:spPr/>
        <p:txBody>
          <a:bodyPr/>
          <a:lstStyle/>
          <a:p>
            <a:fld id="{906F6DFE-AA00-4BFD-9D61-CA29BB78DE22}" type="slidenum">
              <a:rPr lang="en-US" altLang="en-US" smtClean="0"/>
              <a:pPr/>
              <a:t>40</a:t>
            </a:fld>
            <a:endParaRPr lang="en-US" altLang="en-US"/>
          </a:p>
        </p:txBody>
      </p:sp>
    </p:spTree>
    <p:extLst>
      <p:ext uri="{BB962C8B-B14F-4D97-AF65-F5344CB8AC3E}">
        <p14:creationId xmlns:p14="http://schemas.microsoft.com/office/powerpoint/2010/main" val="407326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the statistic of interest is the sample mean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oMath>
                </a14:m>
                <a:r>
                  <a:rPr lang="en-IN" dirty="0">
                    <a:latin typeface="Times New Roman" panose="02020603050405020304" pitchFamily="18" charset="0"/>
                    <a:cs typeface="Times New Roman" panose="02020603050405020304" pitchFamily="18" charset="0"/>
                  </a:rPr>
                  <a:t> . The respective values of are: 3.0, 3.5, 4.5, 5.0, 6.0, 3.5, 4.0, 5.0, 5.5, 6.5, 4.5, 5.0, 6.0, 6.5, 7.5, 5.0, 5.5, 6.5, 7.0, 8.0, 6.0, 6.5, 7.5, 8.0, and 9.0.</a:t>
                </a:r>
                <a:r>
                  <a:rPr lang="en-GB" dirty="0">
                    <a:latin typeface="Times New Roman" panose="02020603050405020304" pitchFamily="18" charset="0"/>
                    <a:cs typeface="Times New Roman" panose="02020603050405020304" pitchFamily="18" charset="0"/>
                  </a:rPr>
                  <a:t> Then the distribution of </a:t>
                </a:r>
                <a14:m>
                  <m:oMath xmlns:m="http://schemas.openxmlformats.org/officeDocument/2006/math">
                    <m:acc>
                      <m:accPr>
                        <m:chr m:val="̅"/>
                        <m:ctrlPr>
                          <a:rPr lang="en-IN" i="1">
                            <a:latin typeface="Cambria Math" panose="02040503050406030204" pitchFamily="18" charset="0"/>
                            <a:cs typeface="Times New Roman" panose="02020603050405020304" pitchFamily="18" charset="0"/>
                          </a:rPr>
                        </m:ctrlPr>
                      </m:accPr>
                      <m:e>
                        <m:r>
                          <a:rPr lang="en-GB" i="1" smtClean="0">
                            <a:latin typeface="Cambria Math" panose="02040503050406030204" pitchFamily="18" charset="0"/>
                            <a:cs typeface="Times New Roman" panose="02020603050405020304" pitchFamily="18" charset="0"/>
                          </a:rPr>
                          <m:t>𝑥</m:t>
                        </m:r>
                      </m:e>
                    </m:acc>
                  </m:oMath>
                </a14:m>
                <a:r>
                  <a:rPr lang="en-GB" dirty="0">
                    <a:latin typeface="Times New Roman" panose="02020603050405020304" pitchFamily="18" charset="0"/>
                    <a:cs typeface="Times New Roman" panose="02020603050405020304" pitchFamily="18" charset="0"/>
                  </a:rPr>
                  <a:t>,</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162154440"/>
                  </p:ext>
                </p:extLst>
              </p:nvPr>
            </p:nvGraphicFramePr>
            <p:xfrm>
              <a:off x="1028701" y="4114800"/>
              <a:ext cx="7391397" cy="977710"/>
            </p:xfrm>
            <a:graphic>
              <a:graphicData uri="http://schemas.openxmlformats.org/drawingml/2006/table">
                <a:tbl>
                  <a:tblPr firstRow="1" bandRow="1">
                    <a:tableStyleId>{21E4AEA4-8DFA-4A89-87EB-49C32662AFE0}</a:tableStyleId>
                  </a:tblPr>
                  <a:tblGrid>
                    <a:gridCol w="568569">
                      <a:extLst>
                        <a:ext uri="{9D8B030D-6E8A-4147-A177-3AD203B41FA5}">
                          <a16:colId xmlns:a16="http://schemas.microsoft.com/office/drawing/2014/main" val="20000"/>
                        </a:ext>
                      </a:extLst>
                    </a:gridCol>
                    <a:gridCol w="568569">
                      <a:extLst>
                        <a:ext uri="{9D8B030D-6E8A-4147-A177-3AD203B41FA5}">
                          <a16:colId xmlns:a16="http://schemas.microsoft.com/office/drawing/2014/main" val="20001"/>
                        </a:ext>
                      </a:extLst>
                    </a:gridCol>
                    <a:gridCol w="568569">
                      <a:extLst>
                        <a:ext uri="{9D8B030D-6E8A-4147-A177-3AD203B41FA5}">
                          <a16:colId xmlns:a16="http://schemas.microsoft.com/office/drawing/2014/main" val="20002"/>
                        </a:ext>
                      </a:extLst>
                    </a:gridCol>
                    <a:gridCol w="568569">
                      <a:extLst>
                        <a:ext uri="{9D8B030D-6E8A-4147-A177-3AD203B41FA5}">
                          <a16:colId xmlns:a16="http://schemas.microsoft.com/office/drawing/2014/main" val="20003"/>
                        </a:ext>
                      </a:extLst>
                    </a:gridCol>
                    <a:gridCol w="568569">
                      <a:extLst>
                        <a:ext uri="{9D8B030D-6E8A-4147-A177-3AD203B41FA5}">
                          <a16:colId xmlns:a16="http://schemas.microsoft.com/office/drawing/2014/main" val="20004"/>
                        </a:ext>
                      </a:extLst>
                    </a:gridCol>
                    <a:gridCol w="568569">
                      <a:extLst>
                        <a:ext uri="{9D8B030D-6E8A-4147-A177-3AD203B41FA5}">
                          <a16:colId xmlns:a16="http://schemas.microsoft.com/office/drawing/2014/main" val="20005"/>
                        </a:ext>
                      </a:extLst>
                    </a:gridCol>
                    <a:gridCol w="568569">
                      <a:extLst>
                        <a:ext uri="{9D8B030D-6E8A-4147-A177-3AD203B41FA5}">
                          <a16:colId xmlns:a16="http://schemas.microsoft.com/office/drawing/2014/main" val="20006"/>
                        </a:ext>
                      </a:extLst>
                    </a:gridCol>
                    <a:gridCol w="568569">
                      <a:extLst>
                        <a:ext uri="{9D8B030D-6E8A-4147-A177-3AD203B41FA5}">
                          <a16:colId xmlns:a16="http://schemas.microsoft.com/office/drawing/2014/main" val="20007"/>
                        </a:ext>
                      </a:extLst>
                    </a:gridCol>
                    <a:gridCol w="568569">
                      <a:extLst>
                        <a:ext uri="{9D8B030D-6E8A-4147-A177-3AD203B41FA5}">
                          <a16:colId xmlns:a16="http://schemas.microsoft.com/office/drawing/2014/main" val="20008"/>
                        </a:ext>
                      </a:extLst>
                    </a:gridCol>
                    <a:gridCol w="568569">
                      <a:extLst>
                        <a:ext uri="{9D8B030D-6E8A-4147-A177-3AD203B41FA5}">
                          <a16:colId xmlns:a16="http://schemas.microsoft.com/office/drawing/2014/main" val="20009"/>
                        </a:ext>
                      </a:extLst>
                    </a:gridCol>
                    <a:gridCol w="568569">
                      <a:extLst>
                        <a:ext uri="{9D8B030D-6E8A-4147-A177-3AD203B41FA5}">
                          <a16:colId xmlns:a16="http://schemas.microsoft.com/office/drawing/2014/main" val="20010"/>
                        </a:ext>
                      </a:extLst>
                    </a:gridCol>
                    <a:gridCol w="568569">
                      <a:extLst>
                        <a:ext uri="{9D8B030D-6E8A-4147-A177-3AD203B41FA5}">
                          <a16:colId xmlns:a16="http://schemas.microsoft.com/office/drawing/2014/main" val="20011"/>
                        </a:ext>
                      </a:extLst>
                    </a:gridCol>
                    <a:gridCol w="568569">
                      <a:extLst>
                        <a:ext uri="{9D8B030D-6E8A-4147-A177-3AD203B41FA5}">
                          <a16:colId xmlns:a16="http://schemas.microsoft.com/office/drawing/2014/main" val="20012"/>
                        </a:ext>
                      </a:extLst>
                    </a:gridCol>
                  </a:tblGrid>
                  <a:tr h="370840">
                    <a:tc>
                      <a:txBody>
                        <a:bodyPr/>
                        <a:lstStyle/>
                        <a:p>
                          <a:pPr/>
                          <a14:m>
                            <m:oMathPara xmlns:m="http://schemas.openxmlformats.org/officeDocument/2006/math">
                              <m:oMathParaPr>
                                <m:jc m:val="centerGroup"/>
                              </m:oMathParaPr>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i="1">
                                        <a:latin typeface="Cambria Math" panose="02040503050406030204" pitchFamily="18" charset="0"/>
                                        <a:cs typeface="Times New Roman" panose="02020603050405020304" pitchFamily="18" charset="0"/>
                                      </a:rPr>
                                      <m:t>𝑥</m:t>
                                    </m:r>
                                  </m:e>
                                </m:acc>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3.0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3.5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4.0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4.5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5.0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5.5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6.0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6.5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7.0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7.5</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8.0</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9.0</m:t>
                                </m:r>
                              </m:oMath>
                            </m:oMathPara>
                          </a14:m>
                          <a:endParaRPr lang="en-GB"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cs typeface="Times New Roman" panose="02020603050405020304" pitchFamily="18" charset="0"/>
                                  </a:rPr>
                                  <m:t>𝑓</m:t>
                                </m:r>
                                <m:r>
                                  <a:rPr lang="en-GB" b="0" i="1" smtClean="0">
                                    <a:latin typeface="Cambria Math" panose="02040503050406030204" pitchFamily="18" charset="0"/>
                                    <a:cs typeface="Times New Roman" panose="02020603050405020304" pitchFamily="18" charset="0"/>
                                  </a:rPr>
                                  <m:t>(</m:t>
                                </m:r>
                                <m:acc>
                                  <m:accPr>
                                    <m:chr m:val="̅"/>
                                    <m:ctrlPr>
                                      <a:rPr lang="en-IN" i="1" smtClean="0">
                                        <a:latin typeface="Cambria Math" panose="02040503050406030204" pitchFamily="18" charset="0"/>
                                        <a:cs typeface="Times New Roman" panose="02020603050405020304" pitchFamily="18" charset="0"/>
                                      </a:rPr>
                                    </m:ctrlPr>
                                  </m:accPr>
                                  <m:e>
                                    <m:r>
                                      <a:rPr lang="en-GB" i="1">
                                        <a:latin typeface="Cambria Math" panose="02040503050406030204" pitchFamily="18" charset="0"/>
                                        <a:cs typeface="Times New Roman" panose="02020603050405020304" pitchFamily="18" charset="0"/>
                                      </a:rPr>
                                      <m:t>𝑥</m:t>
                                    </m:r>
                                  </m:e>
                                </m:acc>
                                <m:r>
                                  <a:rPr lang="en-GB" b="0" i="1" smtClean="0">
                                    <a:latin typeface="Cambria Math" panose="02040503050406030204" pitchFamily="18" charset="0"/>
                                    <a:cs typeface="Times New Roman" panose="02020603050405020304" pitchFamily="18" charset="0"/>
                                  </a:rPr>
                                  <m:t>)</m:t>
                                </m:r>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4</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25</m:t>
                                    </m:r>
                                  </m:den>
                                </m:f>
                              </m:oMath>
                            </m:oMathPara>
                          </a14:m>
                          <a:endParaRPr lang="en-GB" dirty="0"/>
                        </a:p>
                      </a:txBody>
                      <a:tcPr/>
                    </a:tc>
                    <a:tc>
                      <a:txBody>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oMath>
                            </m:oMathPara>
                          </a14:m>
                          <a:endParaRPr lang="en-GB"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162154440"/>
                  </p:ext>
                </p:extLst>
              </p:nvPr>
            </p:nvGraphicFramePr>
            <p:xfrm>
              <a:off x="1028701" y="4114800"/>
              <a:ext cx="7391397" cy="977710"/>
            </p:xfrm>
            <a:graphic>
              <a:graphicData uri="http://schemas.openxmlformats.org/drawingml/2006/table">
                <a:tbl>
                  <a:tblPr firstRow="1" bandRow="1">
                    <a:tableStyleId>{21E4AEA4-8DFA-4A89-87EB-49C32662AFE0}</a:tableStyleId>
                  </a:tblPr>
                  <a:tblGrid>
                    <a:gridCol w="568569"/>
                    <a:gridCol w="568569"/>
                    <a:gridCol w="568569"/>
                    <a:gridCol w="568569"/>
                    <a:gridCol w="568569"/>
                    <a:gridCol w="568569"/>
                    <a:gridCol w="568569"/>
                    <a:gridCol w="568569"/>
                    <a:gridCol w="568569"/>
                    <a:gridCol w="568569"/>
                    <a:gridCol w="568569"/>
                    <a:gridCol w="568569"/>
                    <a:gridCol w="568569"/>
                  </a:tblGrid>
                  <a:tr h="370840">
                    <a:tc>
                      <a:txBody>
                        <a:bodyPr/>
                        <a:lstStyle/>
                        <a:p>
                          <a:endParaRPr lang="en-US"/>
                        </a:p>
                      </a:txBody>
                      <a:tcPr>
                        <a:blipFill rotWithShape="0">
                          <a:blip r:embed="rId3"/>
                          <a:stretch>
                            <a:fillRect l="-1075" t="-3279" r="-1209677" b="-167213"/>
                          </a:stretch>
                        </a:blipFill>
                      </a:tcPr>
                    </a:tc>
                    <a:tc>
                      <a:txBody>
                        <a:bodyPr/>
                        <a:lstStyle/>
                        <a:p>
                          <a:endParaRPr lang="en-US"/>
                        </a:p>
                      </a:txBody>
                      <a:tcPr>
                        <a:blipFill rotWithShape="0">
                          <a:blip r:embed="rId3"/>
                          <a:stretch>
                            <a:fillRect l="-100000" t="-3279" r="-1096809" b="-167213"/>
                          </a:stretch>
                        </a:blipFill>
                      </a:tcPr>
                    </a:tc>
                    <a:tc>
                      <a:txBody>
                        <a:bodyPr/>
                        <a:lstStyle/>
                        <a:p>
                          <a:endParaRPr lang="en-US"/>
                        </a:p>
                      </a:txBody>
                      <a:tcPr>
                        <a:blipFill rotWithShape="0">
                          <a:blip r:embed="rId3"/>
                          <a:stretch>
                            <a:fillRect l="-202151" t="-3279" r="-1008602" b="-167213"/>
                          </a:stretch>
                        </a:blipFill>
                      </a:tcPr>
                    </a:tc>
                    <a:tc>
                      <a:txBody>
                        <a:bodyPr/>
                        <a:lstStyle/>
                        <a:p>
                          <a:endParaRPr lang="en-US"/>
                        </a:p>
                      </a:txBody>
                      <a:tcPr>
                        <a:blipFill rotWithShape="0">
                          <a:blip r:embed="rId3"/>
                          <a:stretch>
                            <a:fillRect l="-298936" t="-3279" r="-897872" b="-167213"/>
                          </a:stretch>
                        </a:blipFill>
                      </a:tcPr>
                    </a:tc>
                    <a:tc>
                      <a:txBody>
                        <a:bodyPr/>
                        <a:lstStyle/>
                        <a:p>
                          <a:endParaRPr lang="en-US"/>
                        </a:p>
                      </a:txBody>
                      <a:tcPr>
                        <a:blipFill rotWithShape="0">
                          <a:blip r:embed="rId3"/>
                          <a:stretch>
                            <a:fillRect l="-403226" t="-3279" r="-807527" b="-167213"/>
                          </a:stretch>
                        </a:blipFill>
                      </a:tcPr>
                    </a:tc>
                    <a:tc>
                      <a:txBody>
                        <a:bodyPr/>
                        <a:lstStyle/>
                        <a:p>
                          <a:endParaRPr lang="en-US"/>
                        </a:p>
                      </a:txBody>
                      <a:tcPr>
                        <a:blipFill rotWithShape="0">
                          <a:blip r:embed="rId3"/>
                          <a:stretch>
                            <a:fillRect l="-503226" t="-3279" r="-707527" b="-167213"/>
                          </a:stretch>
                        </a:blipFill>
                      </a:tcPr>
                    </a:tc>
                    <a:tc>
                      <a:txBody>
                        <a:bodyPr/>
                        <a:lstStyle/>
                        <a:p>
                          <a:endParaRPr lang="en-US"/>
                        </a:p>
                      </a:txBody>
                      <a:tcPr>
                        <a:blipFill rotWithShape="0">
                          <a:blip r:embed="rId3"/>
                          <a:stretch>
                            <a:fillRect l="-596809" t="-3279" r="-600000" b="-167213"/>
                          </a:stretch>
                        </a:blipFill>
                      </a:tcPr>
                    </a:tc>
                    <a:tc>
                      <a:txBody>
                        <a:bodyPr/>
                        <a:lstStyle/>
                        <a:p>
                          <a:endParaRPr lang="en-US"/>
                        </a:p>
                      </a:txBody>
                      <a:tcPr>
                        <a:blipFill rotWithShape="0">
                          <a:blip r:embed="rId3"/>
                          <a:stretch>
                            <a:fillRect l="-704301" t="-3279" r="-506452" b="-167213"/>
                          </a:stretch>
                        </a:blipFill>
                      </a:tcPr>
                    </a:tc>
                    <a:tc>
                      <a:txBody>
                        <a:bodyPr/>
                        <a:lstStyle/>
                        <a:p>
                          <a:endParaRPr lang="en-US"/>
                        </a:p>
                      </a:txBody>
                      <a:tcPr>
                        <a:blipFill rotWithShape="0">
                          <a:blip r:embed="rId3"/>
                          <a:stretch>
                            <a:fillRect l="-804301" t="-3279" r="-406452" b="-167213"/>
                          </a:stretch>
                        </a:blipFill>
                      </a:tcPr>
                    </a:tc>
                    <a:tc>
                      <a:txBody>
                        <a:bodyPr/>
                        <a:lstStyle/>
                        <a:p>
                          <a:endParaRPr lang="en-US"/>
                        </a:p>
                      </a:txBody>
                      <a:tcPr>
                        <a:blipFill rotWithShape="0">
                          <a:blip r:embed="rId3"/>
                          <a:stretch>
                            <a:fillRect l="-894681" t="-3279" r="-302128" b="-167213"/>
                          </a:stretch>
                        </a:blipFill>
                      </a:tcPr>
                    </a:tc>
                    <a:tc>
                      <a:txBody>
                        <a:bodyPr/>
                        <a:lstStyle/>
                        <a:p>
                          <a:endParaRPr lang="en-US"/>
                        </a:p>
                      </a:txBody>
                      <a:tcPr>
                        <a:blipFill rotWithShape="0">
                          <a:blip r:embed="rId3"/>
                          <a:stretch>
                            <a:fillRect l="-1005376" t="-3279" r="-205376" b="-167213"/>
                          </a:stretch>
                        </a:blipFill>
                      </a:tcPr>
                    </a:tc>
                    <a:tc>
                      <a:txBody>
                        <a:bodyPr/>
                        <a:lstStyle/>
                        <a:p>
                          <a:endParaRPr lang="en-US"/>
                        </a:p>
                      </a:txBody>
                      <a:tcPr>
                        <a:blipFill rotWithShape="0">
                          <a:blip r:embed="rId3"/>
                          <a:stretch>
                            <a:fillRect l="-1093617" t="-3279" r="-103191" b="-167213"/>
                          </a:stretch>
                        </a:blipFill>
                      </a:tcPr>
                    </a:tc>
                    <a:tc>
                      <a:txBody>
                        <a:bodyPr/>
                        <a:lstStyle/>
                        <a:p>
                          <a:endParaRPr lang="en-US"/>
                        </a:p>
                      </a:txBody>
                      <a:tcPr>
                        <a:blipFill rotWithShape="0">
                          <a:blip r:embed="rId3"/>
                          <a:stretch>
                            <a:fillRect l="-1206452" t="-3279" r="-4301" b="-167213"/>
                          </a:stretch>
                        </a:blipFill>
                      </a:tcPr>
                    </a:tc>
                  </a:tr>
                  <a:tr h="606870">
                    <a:tc>
                      <a:txBody>
                        <a:bodyPr/>
                        <a:lstStyle/>
                        <a:p>
                          <a:endParaRPr lang="en-US"/>
                        </a:p>
                      </a:txBody>
                      <a:tcPr>
                        <a:blipFill rotWithShape="0">
                          <a:blip r:embed="rId3"/>
                          <a:stretch>
                            <a:fillRect l="-1075" t="-63000" r="-1209677" b="-2000"/>
                          </a:stretch>
                        </a:blipFill>
                      </a:tcPr>
                    </a:tc>
                    <a:tc>
                      <a:txBody>
                        <a:bodyPr/>
                        <a:lstStyle/>
                        <a:p>
                          <a:endParaRPr lang="en-US"/>
                        </a:p>
                      </a:txBody>
                      <a:tcPr>
                        <a:blipFill rotWithShape="0">
                          <a:blip r:embed="rId3"/>
                          <a:stretch>
                            <a:fillRect l="-100000" t="-63000" r="-1096809" b="-2000"/>
                          </a:stretch>
                        </a:blipFill>
                      </a:tcPr>
                    </a:tc>
                    <a:tc>
                      <a:txBody>
                        <a:bodyPr/>
                        <a:lstStyle/>
                        <a:p>
                          <a:endParaRPr lang="en-US"/>
                        </a:p>
                      </a:txBody>
                      <a:tcPr>
                        <a:blipFill rotWithShape="0">
                          <a:blip r:embed="rId3"/>
                          <a:stretch>
                            <a:fillRect l="-202151" t="-63000" r="-1008602" b="-2000"/>
                          </a:stretch>
                        </a:blipFill>
                      </a:tcPr>
                    </a:tc>
                    <a:tc>
                      <a:txBody>
                        <a:bodyPr/>
                        <a:lstStyle/>
                        <a:p>
                          <a:endParaRPr lang="en-US"/>
                        </a:p>
                      </a:txBody>
                      <a:tcPr>
                        <a:blipFill rotWithShape="0">
                          <a:blip r:embed="rId3"/>
                          <a:stretch>
                            <a:fillRect l="-298936" t="-63000" r="-897872" b="-2000"/>
                          </a:stretch>
                        </a:blipFill>
                      </a:tcPr>
                    </a:tc>
                    <a:tc>
                      <a:txBody>
                        <a:bodyPr/>
                        <a:lstStyle/>
                        <a:p>
                          <a:endParaRPr lang="en-US"/>
                        </a:p>
                      </a:txBody>
                      <a:tcPr>
                        <a:blipFill rotWithShape="0">
                          <a:blip r:embed="rId3"/>
                          <a:stretch>
                            <a:fillRect l="-403226" t="-63000" r="-807527" b="-2000"/>
                          </a:stretch>
                        </a:blipFill>
                      </a:tcPr>
                    </a:tc>
                    <a:tc>
                      <a:txBody>
                        <a:bodyPr/>
                        <a:lstStyle/>
                        <a:p>
                          <a:endParaRPr lang="en-US"/>
                        </a:p>
                      </a:txBody>
                      <a:tcPr>
                        <a:blipFill rotWithShape="0">
                          <a:blip r:embed="rId3"/>
                          <a:stretch>
                            <a:fillRect l="-503226" t="-63000" r="-707527" b="-2000"/>
                          </a:stretch>
                        </a:blipFill>
                      </a:tcPr>
                    </a:tc>
                    <a:tc>
                      <a:txBody>
                        <a:bodyPr/>
                        <a:lstStyle/>
                        <a:p>
                          <a:endParaRPr lang="en-US"/>
                        </a:p>
                      </a:txBody>
                      <a:tcPr>
                        <a:blipFill rotWithShape="0">
                          <a:blip r:embed="rId3"/>
                          <a:stretch>
                            <a:fillRect l="-596809" t="-63000" r="-600000" b="-2000"/>
                          </a:stretch>
                        </a:blipFill>
                      </a:tcPr>
                    </a:tc>
                    <a:tc>
                      <a:txBody>
                        <a:bodyPr/>
                        <a:lstStyle/>
                        <a:p>
                          <a:endParaRPr lang="en-US"/>
                        </a:p>
                      </a:txBody>
                      <a:tcPr>
                        <a:blipFill rotWithShape="0">
                          <a:blip r:embed="rId3"/>
                          <a:stretch>
                            <a:fillRect l="-704301" t="-63000" r="-506452" b="-2000"/>
                          </a:stretch>
                        </a:blipFill>
                      </a:tcPr>
                    </a:tc>
                    <a:tc>
                      <a:txBody>
                        <a:bodyPr/>
                        <a:lstStyle/>
                        <a:p>
                          <a:endParaRPr lang="en-US"/>
                        </a:p>
                      </a:txBody>
                      <a:tcPr>
                        <a:blipFill rotWithShape="0">
                          <a:blip r:embed="rId3"/>
                          <a:stretch>
                            <a:fillRect l="-804301" t="-63000" r="-406452" b="-2000"/>
                          </a:stretch>
                        </a:blipFill>
                      </a:tcPr>
                    </a:tc>
                    <a:tc>
                      <a:txBody>
                        <a:bodyPr/>
                        <a:lstStyle/>
                        <a:p>
                          <a:endParaRPr lang="en-US"/>
                        </a:p>
                      </a:txBody>
                      <a:tcPr>
                        <a:blipFill rotWithShape="0">
                          <a:blip r:embed="rId3"/>
                          <a:stretch>
                            <a:fillRect l="-894681" t="-63000" r="-302128" b="-2000"/>
                          </a:stretch>
                        </a:blipFill>
                      </a:tcPr>
                    </a:tc>
                    <a:tc>
                      <a:txBody>
                        <a:bodyPr/>
                        <a:lstStyle/>
                        <a:p>
                          <a:endParaRPr lang="en-US"/>
                        </a:p>
                      </a:txBody>
                      <a:tcPr>
                        <a:blipFill rotWithShape="0">
                          <a:blip r:embed="rId3"/>
                          <a:stretch>
                            <a:fillRect l="-1005376" t="-63000" r="-205376" b="-2000"/>
                          </a:stretch>
                        </a:blipFill>
                      </a:tcPr>
                    </a:tc>
                    <a:tc>
                      <a:txBody>
                        <a:bodyPr/>
                        <a:lstStyle/>
                        <a:p>
                          <a:endParaRPr lang="en-US"/>
                        </a:p>
                      </a:txBody>
                      <a:tcPr>
                        <a:blipFill rotWithShape="0">
                          <a:blip r:embed="rId3"/>
                          <a:stretch>
                            <a:fillRect l="-1093617" t="-63000" r="-103191" b="-2000"/>
                          </a:stretch>
                        </a:blipFill>
                      </a:tcPr>
                    </a:tc>
                    <a:tc>
                      <a:txBody>
                        <a:bodyPr/>
                        <a:lstStyle/>
                        <a:p>
                          <a:endParaRPr lang="en-US"/>
                        </a:p>
                      </a:txBody>
                      <a:tcPr>
                        <a:blipFill rotWithShape="0">
                          <a:blip r:embed="rId3"/>
                          <a:stretch>
                            <a:fillRect l="-1206452" t="-63000" r="-4301" b="-2000"/>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609600" y="5257800"/>
                <a:ext cx="8229600" cy="1077218"/>
              </a:xfrm>
              <a:prstGeom prst="rect">
                <a:avLst/>
              </a:prstGeom>
            </p:spPr>
            <p:txBody>
              <a:bodyPr wrap="square">
                <a:spAutoFit/>
              </a:bodyPr>
              <a:lstStyle/>
              <a:p>
                <a:r>
                  <a:rPr lang="en-IN" sz="3200" dirty="0">
                    <a:latin typeface="Times New Roman" panose="02020603050405020304" pitchFamily="18" charset="0"/>
                    <a:cs typeface="Times New Roman" panose="02020603050405020304" pitchFamily="18" charset="0"/>
                  </a:rPr>
                  <a:t>is known as the sampling distribution of the sample mean </a:t>
                </a:r>
                <a14:m>
                  <m:oMath xmlns:m="http://schemas.openxmlformats.org/officeDocument/2006/math">
                    <m:acc>
                      <m:accPr>
                        <m:chr m:val="̅"/>
                        <m:ctrlPr>
                          <a:rPr lang="en-IN" sz="3200" i="1">
                            <a:latin typeface="Cambria Math" panose="02040503050406030204" pitchFamily="18" charset="0"/>
                            <a:cs typeface="Times New Roman" panose="02020603050405020304" pitchFamily="18" charset="0"/>
                          </a:rPr>
                        </m:ctrlPr>
                      </m:accPr>
                      <m:e>
                        <m:r>
                          <a:rPr lang="en-GB" sz="3200" i="1">
                            <a:latin typeface="Cambria Math" panose="02040503050406030204" pitchFamily="18" charset="0"/>
                            <a:cs typeface="Times New Roman" panose="02020603050405020304" pitchFamily="18" charset="0"/>
                          </a:rPr>
                          <m:t>𝑥</m:t>
                        </m:r>
                      </m:e>
                    </m:acc>
                  </m:oMath>
                </a14:m>
                <a:r>
                  <a:rPr lang="en-GB" sz="3200" dirty="0">
                    <a:latin typeface="Times New Roman" panose="02020603050405020304" pitchFamily="18" charset="0"/>
                    <a:cs typeface="Times New Roman" panose="02020603050405020304" pitchFamily="18"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609600" y="5257800"/>
                <a:ext cx="8229600" cy="1077218"/>
              </a:xfrm>
              <a:prstGeom prst="rect">
                <a:avLst/>
              </a:prstGeom>
              <a:blipFill rotWithShape="0">
                <a:blip r:embed="rId4"/>
                <a:stretch>
                  <a:fillRect l="-1852" t="-7955" b="-17045"/>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CF915ED6-242A-4CEB-A817-9E46C947C9A4}"/>
              </a:ext>
            </a:extLst>
          </p:cNvPr>
          <p:cNvSpPr>
            <a:spLocks noGrp="1"/>
          </p:cNvSpPr>
          <p:nvPr>
            <p:ph type="dt" sz="half" idx="10"/>
          </p:nvPr>
        </p:nvSpPr>
        <p:spPr/>
        <p:txBody>
          <a:bodyPr/>
          <a:lstStyle/>
          <a:p>
            <a:pPr>
              <a:defRPr/>
            </a:pPr>
            <a:fld id="{F6AA1191-60E8-43C0-AB91-E26EBE8FD2FD}" type="datetime5">
              <a:rPr lang="en-US" smtClean="0"/>
              <a:t>9-Apr-23</a:t>
            </a:fld>
            <a:endParaRPr lang="en-US"/>
          </a:p>
        </p:txBody>
      </p:sp>
      <p:sp>
        <p:nvSpPr>
          <p:cNvPr id="6" name="Footer Placeholder 5">
            <a:extLst>
              <a:ext uri="{FF2B5EF4-FFF2-40B4-BE49-F238E27FC236}">
                <a16:creationId xmlns:a16="http://schemas.microsoft.com/office/drawing/2014/main" id="{3B85263E-493D-4813-888A-4657191159C8}"/>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43DF4528-1A14-43D3-B0D0-626FBFA7CE1E}"/>
              </a:ext>
            </a:extLst>
          </p:cNvPr>
          <p:cNvSpPr>
            <a:spLocks noGrp="1"/>
          </p:cNvSpPr>
          <p:nvPr>
            <p:ph type="sldNum" sz="quarter" idx="12"/>
          </p:nvPr>
        </p:nvSpPr>
        <p:spPr/>
        <p:txBody>
          <a:bodyPr/>
          <a:lstStyle/>
          <a:p>
            <a:fld id="{906F6DFE-AA00-4BFD-9D61-CA29BB78DE22}" type="slidenum">
              <a:rPr lang="en-US" altLang="en-US" smtClean="0"/>
              <a:pPr/>
              <a:t>41</a:t>
            </a:fld>
            <a:endParaRPr lang="en-US" altLang="en-US"/>
          </a:p>
        </p:txBody>
      </p:sp>
    </p:spTree>
    <p:extLst>
      <p:ext uri="{BB962C8B-B14F-4D97-AF65-F5344CB8AC3E}">
        <p14:creationId xmlns:p14="http://schemas.microsoft.com/office/powerpoint/2010/main" val="4200608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dirty="0">
                    <a:latin typeface="Times New Roman" panose="02020603050405020304" pitchFamily="18" charset="0"/>
                    <a:cs typeface="Times New Roman" panose="02020603050405020304" pitchFamily="18" charset="0"/>
                  </a:rPr>
                  <a:t>For this sampling distribution of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oMath>
                </a14:m>
                <a:r>
                  <a:rPr lang="en-IN" dirty="0">
                    <a:latin typeface="Times New Roman" panose="02020603050405020304" pitchFamily="18" charset="0"/>
                    <a:cs typeface="Times New Roman" panose="02020603050405020304" pitchFamily="18" charset="0"/>
                  </a:rPr>
                  <a:t>, the population mean,</a:t>
                </a:r>
              </a:p>
              <a:p>
                <a:pPr marL="0" indent="0">
                  <a:buNone/>
                </a:pPr>
                <a14:m>
                  <m:oMathPara xmlns:m="http://schemas.openxmlformats.org/officeDocument/2006/math">
                    <m:oMathParaPr>
                      <m:jc m:val="left"/>
                    </m:oMathParaPr>
                    <m:oMath xmlns:m="http://schemas.openxmlformats.org/officeDocument/2006/math">
                      <m:sSub>
                        <m:sSubPr>
                          <m:ctrlPr>
                            <a:rPr lang="en-GB" sz="2800" i="1" smtClean="0">
                              <a:latin typeface="Cambria Math" panose="02040503050406030204" pitchFamily="18" charset="0"/>
                              <a:cs typeface="Times New Roman" panose="02020603050405020304" pitchFamily="18" charset="0"/>
                            </a:rPr>
                          </m:ctrlPr>
                        </m:sSubPr>
                        <m:e>
                          <m:r>
                            <a:rPr lang="en-GB" sz="2800" i="1" smtClean="0">
                              <a:latin typeface="Cambria Math" panose="02040503050406030204" pitchFamily="18" charset="0"/>
                              <a:ea typeface="Cambria Math" panose="02040503050406030204" pitchFamily="18" charset="0"/>
                              <a:cs typeface="Times New Roman" panose="02020603050405020304" pitchFamily="18" charset="0"/>
                            </a:rPr>
                            <m:t>𝜇</m:t>
                          </m:r>
                        </m:e>
                        <m:sub>
                          <m:acc>
                            <m:accPr>
                              <m:chr m:val="̅"/>
                              <m:ctrlPr>
                                <a:rPr lang="en-GB" sz="2800" i="1" smtClean="0">
                                  <a:latin typeface="Cambria Math" panose="02040503050406030204" pitchFamily="18" charset="0"/>
                                  <a:cs typeface="Times New Roman" panose="02020603050405020304" pitchFamily="18" charset="0"/>
                                </a:rPr>
                              </m:ctrlPr>
                            </m:accPr>
                            <m:e>
                              <m:r>
                                <a:rPr lang="en-GB" sz="2800" b="0" i="1" smtClean="0">
                                  <a:latin typeface="Cambria Math" panose="02040503050406030204" pitchFamily="18" charset="0"/>
                                  <a:cs typeface="Times New Roman" panose="02020603050405020304" pitchFamily="18" charset="0"/>
                                </a:rPr>
                                <m:t>𝑥</m:t>
                              </m:r>
                            </m:e>
                          </m:acc>
                        </m:sub>
                      </m:sSub>
                      <m:r>
                        <a:rPr lang="en-GB" sz="2800" b="0" i="1" smtClean="0">
                          <a:latin typeface="Cambria Math" panose="02040503050406030204" pitchFamily="18" charset="0"/>
                          <a:cs typeface="Times New Roman" panose="02020603050405020304" pitchFamily="18" charset="0"/>
                        </a:rPr>
                        <m:t>= </m:t>
                      </m:r>
                      <m:nary>
                        <m:naryPr>
                          <m:chr m:val="∑"/>
                          <m:subHide m:val="on"/>
                          <m:supHide m:val="on"/>
                          <m:ctrlPr>
                            <a:rPr lang="en-GB" sz="2800" b="0" i="1" smtClean="0">
                              <a:latin typeface="Cambria Math" panose="02040503050406030204" pitchFamily="18" charset="0"/>
                              <a:cs typeface="Times New Roman" panose="02020603050405020304" pitchFamily="18" charset="0"/>
                            </a:rPr>
                          </m:ctrlPr>
                        </m:naryPr>
                        <m:sub/>
                        <m:sup/>
                        <m:e>
                          <m:acc>
                            <m:accPr>
                              <m:chr m:val="̅"/>
                              <m:ctrlPr>
                                <a:rPr lang="en-GB" sz="2800" b="0" i="1" smtClean="0">
                                  <a:latin typeface="Cambria Math" panose="02040503050406030204" pitchFamily="18" charset="0"/>
                                  <a:cs typeface="Times New Roman" panose="02020603050405020304" pitchFamily="18" charset="0"/>
                                </a:rPr>
                              </m:ctrlPr>
                            </m:accPr>
                            <m:e>
                              <m:r>
                                <a:rPr lang="en-GB" sz="2800" b="0" i="1" smtClean="0">
                                  <a:latin typeface="Cambria Math" panose="02040503050406030204" pitchFamily="18" charset="0"/>
                                  <a:cs typeface="Times New Roman" panose="02020603050405020304" pitchFamily="18" charset="0"/>
                                </a:rPr>
                                <m:t>𝑥</m:t>
                              </m:r>
                            </m:e>
                          </m:acc>
                          <m:r>
                            <a:rPr lang="en-GB" sz="2800" b="0" i="1" smtClean="0">
                              <a:latin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cs typeface="Times New Roman" panose="02020603050405020304" pitchFamily="18" charset="0"/>
                            </a:rPr>
                            <m:t>𝑓</m:t>
                          </m:r>
                          <m:r>
                            <a:rPr lang="en-GB" sz="2800" b="0" i="1" smtClean="0">
                              <a:latin typeface="Cambria Math" panose="02040503050406030204" pitchFamily="18" charset="0"/>
                              <a:cs typeface="Times New Roman" panose="02020603050405020304" pitchFamily="18" charset="0"/>
                            </a:rPr>
                            <m:t>(</m:t>
                          </m:r>
                          <m:acc>
                            <m:accPr>
                              <m:chr m:val="̅"/>
                              <m:ctrlPr>
                                <a:rPr lang="en-GB" sz="2800" b="0" i="1" smtClean="0">
                                  <a:latin typeface="Cambria Math" panose="02040503050406030204" pitchFamily="18" charset="0"/>
                                  <a:cs typeface="Times New Roman" panose="02020603050405020304" pitchFamily="18" charset="0"/>
                                </a:rPr>
                              </m:ctrlPr>
                            </m:accPr>
                            <m:e>
                              <m:r>
                                <a:rPr lang="en-GB" sz="2800" b="0" i="1" smtClean="0">
                                  <a:latin typeface="Cambria Math" panose="02040503050406030204" pitchFamily="18" charset="0"/>
                                  <a:cs typeface="Times New Roman" panose="02020603050405020304" pitchFamily="18" charset="0"/>
                                </a:rPr>
                                <m:t>𝑥</m:t>
                              </m:r>
                            </m:e>
                          </m:acc>
                          <m:r>
                            <a:rPr lang="en-GB" sz="2800" b="0" i="1" smtClean="0">
                              <a:latin typeface="Cambria Math" panose="02040503050406030204" pitchFamily="18" charset="0"/>
                              <a:cs typeface="Times New Roman" panose="02020603050405020304" pitchFamily="18" charset="0"/>
                            </a:rPr>
                            <m:t>)</m:t>
                          </m:r>
                        </m:e>
                      </m:nary>
                      <m:r>
                        <a:rPr lang="en-GB" sz="2800" b="0" i="0" smtClean="0">
                          <a:latin typeface="Cambria Math" panose="02040503050406030204" pitchFamily="18" charset="0"/>
                          <a:cs typeface="Times New Roman" panose="02020603050405020304" pitchFamily="18" charset="0"/>
                        </a:rPr>
                        <m:t>=</m:t>
                      </m:r>
                      <m:r>
                        <a:rPr lang="en-GB" sz="2800" i="1">
                          <a:latin typeface="Cambria Math" panose="02040503050406030204" pitchFamily="18" charset="0"/>
                          <a:ea typeface="Cambria Math" panose="02040503050406030204" pitchFamily="18" charset="0"/>
                          <a:cs typeface="Times New Roman" panose="02020603050405020304" pitchFamily="18" charset="0"/>
                        </a:rPr>
                        <m:t>3.</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3.5∗</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i="1">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+4.5</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+5</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.0</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5.5</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6.0</m:t>
                      </m:r>
                      <m:r>
                        <a:rPr lang="en-GB" sz="2800" i="1">
                          <a:latin typeface="Cambria Math" panose="02040503050406030204" pitchFamily="18" charset="0"/>
                          <a:ea typeface="Cambria Math" panose="02040503050406030204" pitchFamily="18" charset="0"/>
                          <a:cs typeface="Times New Roman" panose="02020603050405020304" pitchFamily="18" charset="0"/>
                        </a:rPr>
                        <m:t>∗</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3</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b="0" i="1" smtClean="0">
                          <a:latin typeface="Cambria Math" panose="02040503050406030204" pitchFamily="18" charset="0"/>
                          <a:ea typeface="Cambria Math" panose="02040503050406030204" pitchFamily="18" charset="0"/>
                          <a:cs typeface="Times New Roman" panose="02020603050405020304" pitchFamily="18" charset="0"/>
                        </a:rPr>
                        <m:t>+6</m:t>
                      </m:r>
                      <m:r>
                        <a:rPr lang="en-GB" sz="2800" i="1">
                          <a:latin typeface="Cambria Math" panose="02040503050406030204" pitchFamily="18" charset="0"/>
                          <a:ea typeface="Cambria Math" panose="02040503050406030204" pitchFamily="18" charset="0"/>
                          <a:cs typeface="Times New Roman" panose="02020603050405020304" pitchFamily="18" charset="0"/>
                        </a:rPr>
                        <m:t>.5∗</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4</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7</m:t>
                      </m:r>
                      <m:r>
                        <a:rPr lang="en-GB" sz="2800" i="1">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7</m:t>
                      </m:r>
                      <m:r>
                        <a:rPr lang="en-GB" sz="2800" i="1">
                          <a:latin typeface="Cambria Math" panose="02040503050406030204" pitchFamily="18" charset="0"/>
                          <a:ea typeface="Cambria Math" panose="02040503050406030204" pitchFamily="18" charset="0"/>
                          <a:cs typeface="Times New Roman" panose="02020603050405020304" pitchFamily="18" charset="0"/>
                        </a:rPr>
                        <m:t>.5∗</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8</m:t>
                      </m:r>
                      <m:r>
                        <a:rPr lang="en-GB" sz="2800" i="1">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i="1">
                              <a:latin typeface="Cambria Math" panose="02040503050406030204" pitchFamily="18" charset="0"/>
                              <a:ea typeface="Cambria Math" panose="02040503050406030204" pitchFamily="18" charset="0"/>
                              <a:cs typeface="Times New Roman" panose="02020603050405020304" pitchFamily="18" charset="0"/>
                            </a:rPr>
                            <m:t>2</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b="0" i="1" smtClean="0">
                          <a:latin typeface="Cambria Math" panose="02040503050406030204" pitchFamily="18" charset="0"/>
                          <a:ea typeface="Cambria Math" panose="02040503050406030204" pitchFamily="18" charset="0"/>
                          <a:cs typeface="Times New Roman" panose="02020603050405020304" pitchFamily="18" charset="0"/>
                        </a:rPr>
                        <m:t>+9</m:t>
                      </m:r>
                      <m:r>
                        <a:rPr lang="en-GB" sz="2800" i="1">
                          <a:latin typeface="Cambria Math" panose="02040503050406030204" pitchFamily="18" charset="0"/>
                          <a:ea typeface="Cambria Math" panose="02040503050406030204" pitchFamily="18" charset="0"/>
                          <a:cs typeface="Times New Roman" panose="02020603050405020304" pitchFamily="18" charset="0"/>
                        </a:rPr>
                        <m:t>.0∗</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GB" sz="2800" i="1">
                              <a:latin typeface="Cambria Math" panose="02040503050406030204" pitchFamily="18" charset="0"/>
                              <a:ea typeface="Cambria Math" panose="02040503050406030204" pitchFamily="18" charset="0"/>
                              <a:cs typeface="Times New Roman" panose="02020603050405020304" pitchFamily="18" charset="0"/>
                            </a:rPr>
                            <m:t>25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 </m:t>
                      </m:r>
                      <m:f>
                        <m:fPr>
                          <m:ctrlPr>
                            <a:rPr lang="en-GB" sz="2800" i="1">
                              <a:latin typeface="Cambria Math" panose="02040503050406030204" pitchFamily="18" charset="0"/>
                              <a:ea typeface="Cambria Math" panose="02040503050406030204" pitchFamily="18" charset="0"/>
                              <a:cs typeface="Times New Roman" panose="02020603050405020304" pitchFamily="18" charset="0"/>
                            </a:rPr>
                          </m:ctrlPr>
                        </m:fPr>
                        <m:num>
                          <m:r>
                            <a:rPr lang="en-GB" sz="2800" b="0" i="1" smtClean="0">
                              <a:latin typeface="Cambria Math" panose="02040503050406030204" pitchFamily="18" charset="0"/>
                              <a:ea typeface="Cambria Math" panose="02040503050406030204" pitchFamily="18" charset="0"/>
                              <a:cs typeface="Times New Roman" panose="02020603050405020304" pitchFamily="18" charset="0"/>
                            </a:rPr>
                            <m:t>145</m:t>
                          </m:r>
                        </m:num>
                        <m:den>
                          <m:r>
                            <a:rPr lang="en-GB" sz="2800" b="0" i="1" smtClean="0">
                              <a:latin typeface="Cambria Math" panose="02040503050406030204" pitchFamily="18" charset="0"/>
                              <a:ea typeface="Cambria Math" panose="02040503050406030204" pitchFamily="18" charset="0"/>
                              <a:cs typeface="Times New Roman" panose="02020603050405020304" pitchFamily="18" charset="0"/>
                            </a:rPr>
                            <m:t>2</m:t>
                          </m:r>
                          <m:r>
                            <a:rPr lang="en-GB" sz="2800" i="1">
                              <a:latin typeface="Cambria Math" panose="02040503050406030204" pitchFamily="18" charset="0"/>
                              <a:ea typeface="Cambria Math" panose="02040503050406030204" pitchFamily="18" charset="0"/>
                              <a:cs typeface="Times New Roman" panose="02020603050405020304" pitchFamily="18" charset="0"/>
                            </a:rPr>
                            <m:t>5</m:t>
                          </m:r>
                        </m:den>
                      </m:f>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5.8=</m:t>
                      </m:r>
                      <m:r>
                        <a:rPr lang="en-GB" sz="2800" b="0" i="1" smtClean="0">
                          <a:latin typeface="Cambria Math" panose="02040503050406030204" pitchFamily="18" charset="0"/>
                          <a:ea typeface="Cambria Math" panose="02040503050406030204" pitchFamily="18" charset="0"/>
                          <a:cs typeface="Times New Roman" panose="02020603050405020304" pitchFamily="18" charset="0"/>
                        </a:rPr>
                        <m:t>𝜇</m:t>
                      </m:r>
                    </m:oMath>
                  </m:oMathPara>
                </a14:m>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b="-8593"/>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BD606679-3F01-4A78-A916-BAB26AA344CF}"/>
              </a:ext>
            </a:extLst>
          </p:cNvPr>
          <p:cNvSpPr>
            <a:spLocks noGrp="1"/>
          </p:cNvSpPr>
          <p:nvPr>
            <p:ph type="dt" sz="half" idx="10"/>
          </p:nvPr>
        </p:nvSpPr>
        <p:spPr/>
        <p:txBody>
          <a:bodyPr/>
          <a:lstStyle/>
          <a:p>
            <a:pPr>
              <a:defRPr/>
            </a:pPr>
            <a:fld id="{B1909B04-0808-4668-99CB-05F961FC37C4}" type="datetime5">
              <a:rPr lang="en-US" smtClean="0"/>
              <a:t>9-Apr-23</a:t>
            </a:fld>
            <a:endParaRPr lang="en-US"/>
          </a:p>
        </p:txBody>
      </p:sp>
      <p:sp>
        <p:nvSpPr>
          <p:cNvPr id="4" name="Footer Placeholder 3">
            <a:extLst>
              <a:ext uri="{FF2B5EF4-FFF2-40B4-BE49-F238E27FC236}">
                <a16:creationId xmlns:a16="http://schemas.microsoft.com/office/drawing/2014/main" id="{4922D053-B847-43A8-9946-0511B2DA6EF0}"/>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9D35843F-8097-49F2-BC89-2DA532CE9590}"/>
              </a:ext>
            </a:extLst>
          </p:cNvPr>
          <p:cNvSpPr>
            <a:spLocks noGrp="1"/>
          </p:cNvSpPr>
          <p:nvPr>
            <p:ph type="sldNum" sz="quarter" idx="12"/>
          </p:nvPr>
        </p:nvSpPr>
        <p:spPr/>
        <p:txBody>
          <a:bodyPr/>
          <a:lstStyle/>
          <a:p>
            <a:fld id="{906F6DFE-AA00-4BFD-9D61-CA29BB78DE22}" type="slidenum">
              <a:rPr lang="en-US" altLang="en-US" smtClean="0"/>
              <a:pPr/>
              <a:t>42</a:t>
            </a:fld>
            <a:endParaRPr lang="en-US" altLang="en-US"/>
          </a:p>
        </p:txBody>
      </p:sp>
    </p:spTree>
    <p:extLst>
      <p:ext uri="{BB962C8B-B14F-4D97-AF65-F5344CB8AC3E}">
        <p14:creationId xmlns:p14="http://schemas.microsoft.com/office/powerpoint/2010/main" val="2889565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dirty="0">
                    <a:latin typeface="Times New Roman" panose="02020603050405020304" pitchFamily="18" charset="0"/>
                    <a:cs typeface="Times New Roman" panose="02020603050405020304" pitchFamily="18" charset="0"/>
                  </a:rPr>
                  <a:t>For this sampling distribution of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oMath>
                </a14:m>
                <a:r>
                  <a:rPr lang="en-IN" dirty="0">
                    <a:latin typeface="Times New Roman" panose="02020603050405020304" pitchFamily="18" charset="0"/>
                    <a:cs typeface="Times New Roman" panose="02020603050405020304" pitchFamily="18" charset="0"/>
                  </a:rPr>
                  <a:t>, The</a:t>
                </a:r>
              </a:p>
              <a:p>
                <a:pPr marL="0" indent="0">
                  <a:buNone/>
                </a:pPr>
                <a:r>
                  <a:rPr lang="en-IN" dirty="0">
                    <a:latin typeface="Times New Roman" panose="02020603050405020304" pitchFamily="18" charset="0"/>
                    <a:cs typeface="Times New Roman" panose="02020603050405020304" pitchFamily="18" charset="0"/>
                  </a:rPr>
                  <a:t>population variance,</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a:stretch>
              </a:blipFill>
            </p:spPr>
            <p:txBody>
              <a:bodyPr/>
              <a:lstStyle/>
              <a:p>
                <a:r>
                  <a:rPr lang="en-GB">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19400"/>
            <a:ext cx="7696200" cy="3620445"/>
          </a:xfrm>
          <a:prstGeom prst="rect">
            <a:avLst/>
          </a:prstGeom>
        </p:spPr>
      </p:pic>
      <p:sp>
        <p:nvSpPr>
          <p:cNvPr id="2" name="Date Placeholder 1">
            <a:extLst>
              <a:ext uri="{FF2B5EF4-FFF2-40B4-BE49-F238E27FC236}">
                <a16:creationId xmlns:a16="http://schemas.microsoft.com/office/drawing/2014/main" id="{61640022-5B2E-4407-82CD-C7D467A5C1D0}"/>
              </a:ext>
            </a:extLst>
          </p:cNvPr>
          <p:cNvSpPr>
            <a:spLocks noGrp="1"/>
          </p:cNvSpPr>
          <p:nvPr>
            <p:ph type="dt" sz="half" idx="10"/>
          </p:nvPr>
        </p:nvSpPr>
        <p:spPr/>
        <p:txBody>
          <a:bodyPr/>
          <a:lstStyle/>
          <a:p>
            <a:pPr>
              <a:defRPr/>
            </a:pPr>
            <a:fld id="{C8C8860D-F076-4A0F-ADF9-499DA70BD9FB}" type="datetime5">
              <a:rPr lang="en-US" smtClean="0"/>
              <a:t>9-Apr-23</a:t>
            </a:fld>
            <a:endParaRPr lang="en-US"/>
          </a:p>
        </p:txBody>
      </p:sp>
      <p:sp>
        <p:nvSpPr>
          <p:cNvPr id="5" name="Footer Placeholder 4">
            <a:extLst>
              <a:ext uri="{FF2B5EF4-FFF2-40B4-BE49-F238E27FC236}">
                <a16:creationId xmlns:a16="http://schemas.microsoft.com/office/drawing/2014/main" id="{36F71935-16C3-4F2A-827E-34804B4D57B2}"/>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D03F2ED3-7D53-45F2-9CE5-8D8F14DA5457}"/>
              </a:ext>
            </a:extLst>
          </p:cNvPr>
          <p:cNvSpPr>
            <a:spLocks noGrp="1"/>
          </p:cNvSpPr>
          <p:nvPr>
            <p:ph type="sldNum" sz="quarter" idx="12"/>
          </p:nvPr>
        </p:nvSpPr>
        <p:spPr/>
        <p:txBody>
          <a:bodyPr/>
          <a:lstStyle/>
          <a:p>
            <a:fld id="{906F6DFE-AA00-4BFD-9D61-CA29BB78DE22}" type="slidenum">
              <a:rPr lang="en-US" altLang="en-US" smtClean="0"/>
              <a:pPr/>
              <a:t>43</a:t>
            </a:fld>
            <a:endParaRPr lang="en-US" altLang="en-US"/>
          </a:p>
        </p:txBody>
      </p:sp>
    </p:spTree>
    <p:extLst>
      <p:ext uri="{BB962C8B-B14F-4D97-AF65-F5344CB8AC3E}">
        <p14:creationId xmlns:p14="http://schemas.microsoft.com/office/powerpoint/2010/main" val="3437234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same is true when the sampling is done from an infinite population without replacement. The demonstration has to take into consideration of changes in probabilities accordingly and is not shown here. </a:t>
                </a:r>
              </a:p>
              <a:p>
                <a:pPr marL="0" indent="0" algn="just">
                  <a:buNone/>
                </a:pPr>
                <a:r>
                  <a:rPr lang="en-IN" dirty="0">
                    <a:latin typeface="Times New Roman" panose="02020603050405020304" pitchFamily="18" charset="0"/>
                    <a:cs typeface="Times New Roman" panose="02020603050405020304" pitchFamily="18" charset="0"/>
                  </a:rPr>
                  <a:t>So, in general, </a:t>
                </a:r>
                <a14:m>
                  <m:oMath xmlns:m="http://schemas.openxmlformats.org/officeDocument/2006/math">
                    <m:sSub>
                      <m:sSubPr>
                        <m:ctrlPr>
                          <a:rPr lang="en-IN" i="1" smtClean="0">
                            <a:latin typeface="Cambria Math" panose="02040503050406030204" pitchFamily="18" charset="0"/>
                            <a:cs typeface="Times New Roman" panose="02020603050405020304" pitchFamily="18" charset="0"/>
                          </a:rPr>
                        </m:ctrlPr>
                      </m:sSubPr>
                      <m:e>
                        <m:r>
                          <a:rPr lang="en-IN" i="1" smtClean="0">
                            <a:latin typeface="Cambria Math" panose="02040503050406030204" pitchFamily="18" charset="0"/>
                            <a:ea typeface="Cambria Math" panose="02040503050406030204" pitchFamily="18" charset="0"/>
                            <a:cs typeface="Times New Roman" panose="02020603050405020304" pitchFamily="18" charset="0"/>
                          </a:rPr>
                          <m:t>𝜇</m:t>
                        </m:r>
                      </m:e>
                      <m:sub>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sub>
                    </m:sSub>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IN" i="1" smtClean="0">
                            <a:latin typeface="Cambria Math" panose="02040503050406030204" pitchFamily="18" charset="0"/>
                            <a:cs typeface="Times New Roman" panose="02020603050405020304" pitchFamily="18" charset="0"/>
                          </a:rPr>
                        </m:ctrlPr>
                      </m:sSub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b>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𝑥</m:t>
                            </m:r>
                          </m:e>
                        </m:acc>
                      </m:sub>
                      <m:sup>
                        <m:r>
                          <a:rPr lang="en-GB" b="0" i="1" smtClean="0">
                            <a:latin typeface="Cambria Math" panose="02040503050406030204" pitchFamily="18" charset="0"/>
                            <a:cs typeface="Times New Roman" panose="02020603050405020304" pitchFamily="18" charset="0"/>
                          </a:rPr>
                          <m:t>2</m:t>
                        </m:r>
                      </m:sup>
                    </m:sSubSup>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𝑛</m:t>
                        </m:r>
                      </m:den>
                    </m:f>
                  </m:oMath>
                </a14:m>
                <a:r>
                  <a:rPr lang="en-IN" dirty="0">
                    <a:latin typeface="Times New Roman" panose="02020603050405020304" pitchFamily="18" charset="0"/>
                    <a:cs typeface="Times New Roman" panose="02020603050405020304" pitchFamily="18" charset="0"/>
                  </a:rPr>
                  <a:t> for sampling from an infinite population.</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296"/>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4EE20727-5EEB-4E0E-9E58-466BD097C5FF}"/>
              </a:ext>
            </a:extLst>
          </p:cNvPr>
          <p:cNvSpPr>
            <a:spLocks noGrp="1"/>
          </p:cNvSpPr>
          <p:nvPr>
            <p:ph type="dt" sz="half" idx="10"/>
          </p:nvPr>
        </p:nvSpPr>
        <p:spPr/>
        <p:txBody>
          <a:bodyPr/>
          <a:lstStyle/>
          <a:p>
            <a:pPr>
              <a:defRPr/>
            </a:pPr>
            <a:fld id="{F0B6E492-D787-4327-9E87-72E0E1555A05}" type="datetime5">
              <a:rPr lang="en-US" smtClean="0"/>
              <a:t>9-Apr-23</a:t>
            </a:fld>
            <a:endParaRPr lang="en-US"/>
          </a:p>
        </p:txBody>
      </p:sp>
      <p:sp>
        <p:nvSpPr>
          <p:cNvPr id="4" name="Footer Placeholder 3">
            <a:extLst>
              <a:ext uri="{FF2B5EF4-FFF2-40B4-BE49-F238E27FC236}">
                <a16:creationId xmlns:a16="http://schemas.microsoft.com/office/drawing/2014/main" id="{BA8C06AC-A6CE-4340-AAC8-39D9445D3127}"/>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D6F38D3A-7D8A-4FF2-8254-40F4BDB6508E}"/>
              </a:ext>
            </a:extLst>
          </p:cNvPr>
          <p:cNvSpPr>
            <a:spLocks noGrp="1"/>
          </p:cNvSpPr>
          <p:nvPr>
            <p:ph type="sldNum" sz="quarter" idx="12"/>
          </p:nvPr>
        </p:nvSpPr>
        <p:spPr/>
        <p:txBody>
          <a:bodyPr/>
          <a:lstStyle/>
          <a:p>
            <a:fld id="{906F6DFE-AA00-4BFD-9D61-CA29BB78DE22}" type="slidenum">
              <a:rPr lang="en-US" altLang="en-US" smtClean="0"/>
              <a:pPr/>
              <a:t>44</a:t>
            </a:fld>
            <a:endParaRPr lang="en-US" altLang="en-US"/>
          </a:p>
        </p:txBody>
      </p:sp>
    </p:spTree>
    <p:extLst>
      <p:ext uri="{BB962C8B-B14F-4D97-AF65-F5344CB8AC3E}">
        <p14:creationId xmlns:p14="http://schemas.microsoft.com/office/powerpoint/2010/main" val="4292796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Central Limit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GB" dirty="0">
                    <a:solidFill>
                      <a:srgbClr val="C00000"/>
                    </a:solidFill>
                    <a:latin typeface="Times New Roman" panose="02020603050405020304" pitchFamily="18" charset="0"/>
                    <a:cs typeface="Times New Roman" panose="02020603050405020304" pitchFamily="18" charset="0"/>
                  </a:rPr>
                  <a:t>Theorem 1:</a:t>
                </a:r>
              </a:p>
              <a:p>
                <a:pPr marL="0" indent="0" algn="just">
                  <a:buNone/>
                </a:pPr>
                <a:r>
                  <a:rPr lang="en-IN"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i="1" smtClean="0">
                            <a:solidFill>
                              <a:schemeClr val="bg2">
                                <a:lumMod val="50000"/>
                              </a:schemeClr>
                            </a:solidFill>
                            <a:latin typeface="Cambria Math" panose="02040503050406030204" pitchFamily="18" charset="0"/>
                            <a:cs typeface="Times New Roman" panose="02020603050405020304" pitchFamily="18" charset="0"/>
                          </a:rPr>
                        </m:ctrlPr>
                      </m:sSub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sub>
                        <m:r>
                          <a:rPr lang="en-GB" b="0" i="1" smtClean="0">
                            <a:solidFill>
                              <a:schemeClr val="bg2">
                                <a:lumMod val="50000"/>
                              </a:schemeClr>
                            </a:solidFill>
                            <a:latin typeface="Cambria Math" panose="02040503050406030204" pitchFamily="18" charset="0"/>
                            <a:cs typeface="Times New Roman" panose="02020603050405020304" pitchFamily="18" charset="0"/>
                          </a:rPr>
                          <m:t>1</m:t>
                        </m:r>
                      </m:sub>
                    </m:sSub>
                    <m:r>
                      <a:rPr lang="en-GB" b="0" i="1" smtClean="0">
                        <a:solidFill>
                          <a:schemeClr val="bg2">
                            <a:lumMod val="50000"/>
                          </a:schemeClr>
                        </a:solidFill>
                        <a:latin typeface="Cambria Math" panose="02040503050406030204" pitchFamily="18" charset="0"/>
                        <a:cs typeface="Times New Roman" panose="02020603050405020304" pitchFamily="18" charset="0"/>
                      </a:rPr>
                      <m:t>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sub>
                        <m:r>
                          <a:rPr lang="en-GB" b="0" i="1" smtClean="0">
                            <a:solidFill>
                              <a:schemeClr val="bg2">
                                <a:lumMod val="50000"/>
                              </a:schemeClr>
                            </a:solidFill>
                            <a:latin typeface="Cambria Math" panose="02040503050406030204" pitchFamily="18" charset="0"/>
                            <a:cs typeface="Times New Roman" panose="02020603050405020304" pitchFamily="18" charset="0"/>
                          </a:rPr>
                          <m:t>2</m:t>
                        </m:r>
                      </m:sub>
                    </m:sSub>
                    <m:r>
                      <a:rPr lang="en-GB" b="0" i="1">
                        <a:solidFill>
                          <a:schemeClr val="bg2">
                            <a:lumMod val="50000"/>
                          </a:schemeClr>
                        </a:solidFill>
                        <a:latin typeface="Cambria Math" panose="02040503050406030204" pitchFamily="18" charset="0"/>
                        <a:cs typeface="Times New Roman" panose="02020603050405020304" pitchFamily="18" charset="0"/>
                      </a:rPr>
                      <m:t> </m:t>
                    </m:r>
                    <m:r>
                      <a:rPr lang="en-GB" b="0" i="1" smtClean="0">
                        <a:solidFill>
                          <a:schemeClr val="bg2">
                            <a:lumMod val="50000"/>
                          </a:schemeClr>
                        </a:solidFill>
                        <a:latin typeface="Cambria Math" panose="02040503050406030204" pitchFamily="18" charset="0"/>
                        <a:cs typeface="Times New Roman" panose="02020603050405020304" pitchFamily="18" charset="0"/>
                      </a:rPr>
                      <m:t>,  .      .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sub>
                        <m:r>
                          <a:rPr lang="en-GB" b="0" i="1" smtClean="0">
                            <a:solidFill>
                              <a:schemeClr val="bg2">
                                <a:lumMod val="50000"/>
                              </a:schemeClr>
                            </a:solidFill>
                            <a:latin typeface="Cambria Math" panose="02040503050406030204" pitchFamily="18" charset="0"/>
                            <a:cs typeface="Times New Roman" panose="02020603050405020304" pitchFamily="18" charset="0"/>
                          </a:rPr>
                          <m:t>𝑛</m:t>
                        </m:r>
                      </m:sub>
                    </m:sSub>
                    <m:r>
                      <a:rPr lang="en-GB" b="0" i="1" smtClean="0">
                        <a:solidFill>
                          <a:schemeClr val="bg2">
                            <a:lumMod val="50000"/>
                          </a:schemeClr>
                        </a:solidFill>
                        <a:latin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be a random sample from a </a:t>
                </a:r>
                <a:r>
                  <a:rPr lang="en-IN" dirty="0">
                    <a:solidFill>
                      <a:srgbClr val="FF0000"/>
                    </a:solidFill>
                    <a:latin typeface="Times New Roman" panose="02020603050405020304" pitchFamily="18" charset="0"/>
                    <a:cs typeface="Times New Roman" panose="02020603050405020304" pitchFamily="18" charset="0"/>
                  </a:rPr>
                  <a:t>normal distribution </a:t>
                </a:r>
                <a:r>
                  <a:rPr lang="en-IN"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i="1" smtClean="0">
                            <a:solidFill>
                              <a:schemeClr val="bg2">
                                <a:lumMod val="50000"/>
                              </a:schemeClr>
                            </a:solidFill>
                            <a:latin typeface="Cambria Math" panose="02040503050406030204" pitchFamily="18" charset="0"/>
                            <a:cs typeface="Times New Roman" panose="02020603050405020304" pitchFamily="18" charset="0"/>
                          </a:rPr>
                        </m:ctrlPr>
                      </m:sSupPr>
                      <m:e>
                        <m:r>
                          <a:rPr lang="en-IN"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solidFill>
                              <a:schemeClr val="bg2">
                                <a:lumMod val="50000"/>
                              </a:schemeClr>
                            </a:solidFill>
                            <a:latin typeface="Cambria Math" panose="02040503050406030204" pitchFamily="18" charset="0"/>
                            <a:cs typeface="Times New Roman" panose="02020603050405020304" pitchFamily="18" charset="0"/>
                          </a:rPr>
                          <m:t>2</m:t>
                        </m:r>
                      </m:sup>
                    </m:sSup>
                  </m:oMath>
                </a14:m>
                <a:r>
                  <a:rPr lang="en-IN" dirty="0">
                    <a:solidFill>
                      <a:schemeClr val="bg2">
                        <a:lumMod val="50000"/>
                      </a:schemeClr>
                    </a:solidFill>
                    <a:latin typeface="Times New Roman" panose="02020603050405020304" pitchFamily="18" charset="0"/>
                    <a:cs typeface="Times New Roman" panose="02020603050405020304" pitchFamily="18" charset="0"/>
                  </a:rPr>
                  <a:t>. Then the sample mean </a:t>
                </a:r>
                <a14:m>
                  <m:oMath xmlns:m="http://schemas.openxmlformats.org/officeDocument/2006/math">
                    <m:acc>
                      <m:accPr>
                        <m:chr m:val="̅"/>
                        <m:ctrlPr>
                          <a:rPr lang="en-IN" i="1" smtClean="0">
                            <a:solidFill>
                              <a:schemeClr val="bg2">
                                <a:lumMod val="50000"/>
                              </a:schemeClr>
                            </a:solidFill>
                            <a:latin typeface="Cambria Math" panose="02040503050406030204" pitchFamily="18" charset="0"/>
                            <a:cs typeface="Times New Roman" panose="02020603050405020304" pitchFamily="18" charset="0"/>
                          </a:rPr>
                        </m:ctrlPr>
                      </m:acc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has a normal distribution with mean </a:t>
                </a:r>
                <a14:m>
                  <m:oMath xmlns:m="http://schemas.openxmlformats.org/officeDocument/2006/math">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f>
                      <m:fPr>
                        <m:ctrlPr>
                          <a:rPr lang="en-IN" i="1" smtClean="0">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b="0" i="1" smtClean="0">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 . Here, mean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b="0" i="1" smtClean="0">
                        <a:solidFill>
                          <a:schemeClr val="bg2">
                            <a:lumMod val="50000"/>
                          </a:schemeClr>
                        </a:solidFill>
                        <a:latin typeface="Cambria Math" panose="02040503050406030204" pitchFamily="18" charset="0"/>
                        <a:cs typeface="Times New Roman" panose="02020603050405020304" pitchFamily="18" charset="0"/>
                      </a:rPr>
                      <m:t>𝐸</m:t>
                    </m:r>
                    <m:d>
                      <m:dPr>
                        <m:ctrlPr>
                          <a:rPr lang="en-GB" b="0" i="1" smtClean="0">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GB" b="0" i="1" smtClean="0">
                                <a:solidFill>
                                  <a:schemeClr val="bg2">
                                    <a:lumMod val="50000"/>
                                  </a:schemeClr>
                                </a:solidFill>
                                <a:latin typeface="Cambria Math" panose="02040503050406030204" pitchFamily="18" charset="0"/>
                                <a:cs typeface="Times New Roman" panose="02020603050405020304" pitchFamily="18" charset="0"/>
                              </a:rPr>
                            </m:ctrlPr>
                          </m:acc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acc>
                      </m:e>
                    </m:d>
                    <m:r>
                      <a:rPr lang="en-GB" b="0" i="1" smtClean="0">
                        <a:solidFill>
                          <a:schemeClr val="bg2">
                            <a:lumMod val="50000"/>
                          </a:schemeClr>
                        </a:solidFill>
                        <a:latin typeface="Cambria Math" panose="02040503050406030204" pitchFamily="18" charset="0"/>
                        <a:cs typeface="Times New Roman" panose="02020603050405020304" pitchFamily="18" charset="0"/>
                      </a:rPr>
                      <m:t>=</m:t>
                    </m:r>
                    <m:r>
                      <a:rPr lang="en-GB"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b="0" i="1" smtClean="0">
                        <a:solidFill>
                          <a:schemeClr val="bg2">
                            <a:lumMod val="50000"/>
                          </a:schemeClr>
                        </a:solidFill>
                        <a:latin typeface="Cambria Math" panose="02040503050406030204" pitchFamily="18" charset="0"/>
                        <a:cs typeface="Times New Roman" panose="02020603050405020304" pitchFamily="18" charset="0"/>
                      </a:rPr>
                      <m:t>𝑉</m:t>
                    </m:r>
                    <m:d>
                      <m:dPr>
                        <m:ctrlPr>
                          <a:rPr lang="en-GB" b="0" i="1" smtClean="0">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e>
                    </m:d>
                    <m:r>
                      <a:rPr lang="en-GB" b="0" i="1" smtClean="0">
                        <a:solidFill>
                          <a:schemeClr val="bg2">
                            <a:lumMod val="50000"/>
                          </a:schemeClr>
                        </a:solidFill>
                        <a:latin typeface="Cambria Math" panose="02040503050406030204" pitchFamily="18" charset="0"/>
                        <a:cs typeface="Times New Roman" panose="02020603050405020304" pitchFamily="18" charset="0"/>
                      </a:rPr>
                      <m:t>=</m:t>
                    </m:r>
                    <m:f>
                      <m:fPr>
                        <m:ctrlPr>
                          <a:rPr lang="en-IN" i="1">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i="1">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1852" b="-2963"/>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457C7628-A591-4D6A-8767-2BC691153D62}"/>
              </a:ext>
            </a:extLst>
          </p:cNvPr>
          <p:cNvSpPr>
            <a:spLocks noGrp="1"/>
          </p:cNvSpPr>
          <p:nvPr>
            <p:ph type="dt" sz="half" idx="10"/>
          </p:nvPr>
        </p:nvSpPr>
        <p:spPr/>
        <p:txBody>
          <a:bodyPr/>
          <a:lstStyle/>
          <a:p>
            <a:pPr>
              <a:defRPr/>
            </a:pPr>
            <a:fld id="{50295055-73DC-4C45-8172-2AD3B477839E}" type="datetime5">
              <a:rPr lang="en-US" smtClean="0"/>
              <a:t>9-Apr-23</a:t>
            </a:fld>
            <a:endParaRPr lang="en-US"/>
          </a:p>
        </p:txBody>
      </p:sp>
      <p:sp>
        <p:nvSpPr>
          <p:cNvPr id="5" name="Footer Placeholder 4">
            <a:extLst>
              <a:ext uri="{FF2B5EF4-FFF2-40B4-BE49-F238E27FC236}">
                <a16:creationId xmlns:a16="http://schemas.microsoft.com/office/drawing/2014/main" id="{603C35BE-9EBC-444C-ABFE-228E1540B69B}"/>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5915AA74-10CE-4A48-8F30-37DD8386784A}"/>
              </a:ext>
            </a:extLst>
          </p:cNvPr>
          <p:cNvSpPr>
            <a:spLocks noGrp="1"/>
          </p:cNvSpPr>
          <p:nvPr>
            <p:ph type="sldNum" sz="quarter" idx="12"/>
          </p:nvPr>
        </p:nvSpPr>
        <p:spPr/>
        <p:txBody>
          <a:bodyPr/>
          <a:lstStyle/>
          <a:p>
            <a:fld id="{906F6DFE-AA00-4BFD-9D61-CA29BB78DE22}" type="slidenum">
              <a:rPr lang="en-US" altLang="en-US" smtClean="0"/>
              <a:pPr/>
              <a:t>45</a:t>
            </a:fld>
            <a:endParaRPr lang="en-US" altLang="en-US"/>
          </a:p>
        </p:txBody>
      </p:sp>
    </p:spTree>
    <p:extLst>
      <p:ext uri="{BB962C8B-B14F-4D97-AF65-F5344CB8AC3E}">
        <p14:creationId xmlns:p14="http://schemas.microsoft.com/office/powerpoint/2010/main" val="2519597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GB" sz="2700" dirty="0">
                    <a:solidFill>
                      <a:srgbClr val="C00000"/>
                    </a:solidFill>
                    <a:latin typeface="Times New Roman" panose="02020603050405020304" pitchFamily="18" charset="0"/>
                    <a:cs typeface="Times New Roman" panose="02020603050405020304" pitchFamily="18" charset="0"/>
                  </a:rPr>
                  <a:t>Theorem 2:</a:t>
                </a:r>
              </a:p>
              <a:p>
                <a:pPr marL="0" indent="0" algn="just">
                  <a:buNone/>
                </a:pPr>
                <a:r>
                  <a:rPr lang="en-IN" sz="2700"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sz="2700" i="1">
                            <a:solidFill>
                              <a:schemeClr val="bg2">
                                <a:lumMod val="50000"/>
                              </a:schemeClr>
                            </a:solidFill>
                            <a:latin typeface="Cambria Math" panose="02040503050406030204" pitchFamily="18" charset="0"/>
                            <a:cs typeface="Times New Roman" panose="02020603050405020304" pitchFamily="18" charset="0"/>
                          </a:rPr>
                        </m:ctrlPr>
                      </m:sSubPr>
                      <m:e>
                        <m:r>
                          <a:rPr lang="en-GB" sz="2700" i="1">
                            <a:solidFill>
                              <a:schemeClr val="bg2">
                                <a:lumMod val="50000"/>
                              </a:schemeClr>
                            </a:solidFill>
                            <a:latin typeface="Cambria Math" panose="02040503050406030204" pitchFamily="18" charset="0"/>
                            <a:cs typeface="Times New Roman" panose="02020603050405020304" pitchFamily="18" charset="0"/>
                          </a:rPr>
                          <m:t>𝑋</m:t>
                        </m:r>
                      </m:e>
                      <m:sub>
                        <m:r>
                          <a:rPr lang="en-GB" sz="2700" i="1">
                            <a:solidFill>
                              <a:schemeClr val="bg2">
                                <a:lumMod val="50000"/>
                              </a:schemeClr>
                            </a:solidFill>
                            <a:latin typeface="Cambria Math" panose="02040503050406030204" pitchFamily="18" charset="0"/>
                            <a:cs typeface="Times New Roman" panose="02020603050405020304" pitchFamily="18" charset="0"/>
                          </a:rPr>
                          <m:t>1</m:t>
                        </m:r>
                      </m:sub>
                    </m:sSub>
                    <m:r>
                      <a:rPr lang="en-GB" sz="2700" i="1">
                        <a:solidFill>
                          <a:schemeClr val="bg2">
                            <a:lumMod val="50000"/>
                          </a:schemeClr>
                        </a:solidFill>
                        <a:latin typeface="Cambria Math" panose="02040503050406030204" pitchFamily="18" charset="0"/>
                        <a:cs typeface="Times New Roman" panose="02020603050405020304" pitchFamily="18" charset="0"/>
                      </a:rPr>
                      <m:t> , </m:t>
                    </m:r>
                    <m:sSub>
                      <m:sSubPr>
                        <m:ctrlPr>
                          <a:rPr lang="en-IN" sz="2700" i="1">
                            <a:solidFill>
                              <a:schemeClr val="bg2">
                                <a:lumMod val="50000"/>
                              </a:schemeClr>
                            </a:solidFill>
                            <a:latin typeface="Cambria Math" panose="02040503050406030204" pitchFamily="18" charset="0"/>
                            <a:cs typeface="Times New Roman" panose="02020603050405020304" pitchFamily="18" charset="0"/>
                          </a:rPr>
                        </m:ctrlPr>
                      </m:sSubPr>
                      <m:e>
                        <m:r>
                          <a:rPr lang="en-GB" sz="2700" i="1">
                            <a:solidFill>
                              <a:schemeClr val="bg2">
                                <a:lumMod val="50000"/>
                              </a:schemeClr>
                            </a:solidFill>
                            <a:latin typeface="Cambria Math" panose="02040503050406030204" pitchFamily="18" charset="0"/>
                            <a:cs typeface="Times New Roman" panose="02020603050405020304" pitchFamily="18" charset="0"/>
                          </a:rPr>
                          <m:t>𝑋</m:t>
                        </m:r>
                      </m:e>
                      <m:sub>
                        <m:r>
                          <a:rPr lang="en-GB" sz="2700" i="1">
                            <a:solidFill>
                              <a:schemeClr val="bg2">
                                <a:lumMod val="50000"/>
                              </a:schemeClr>
                            </a:solidFill>
                            <a:latin typeface="Cambria Math" panose="02040503050406030204" pitchFamily="18" charset="0"/>
                            <a:cs typeface="Times New Roman" panose="02020603050405020304" pitchFamily="18" charset="0"/>
                          </a:rPr>
                          <m:t>2</m:t>
                        </m:r>
                      </m:sub>
                    </m:sSub>
                    <m:r>
                      <a:rPr lang="en-GB" sz="2700" i="1">
                        <a:solidFill>
                          <a:schemeClr val="bg2">
                            <a:lumMod val="50000"/>
                          </a:schemeClr>
                        </a:solidFill>
                        <a:latin typeface="Cambria Math" panose="02040503050406030204" pitchFamily="18" charset="0"/>
                        <a:cs typeface="Times New Roman" panose="02020603050405020304" pitchFamily="18" charset="0"/>
                      </a:rPr>
                      <m:t> ,  .      .     .   .</m:t>
                    </m:r>
                    <m:sSub>
                      <m:sSubPr>
                        <m:ctrlPr>
                          <a:rPr lang="en-IN" sz="2700" i="1">
                            <a:solidFill>
                              <a:schemeClr val="bg2">
                                <a:lumMod val="50000"/>
                              </a:schemeClr>
                            </a:solidFill>
                            <a:latin typeface="Cambria Math" panose="02040503050406030204" pitchFamily="18" charset="0"/>
                            <a:cs typeface="Times New Roman" panose="02020603050405020304" pitchFamily="18" charset="0"/>
                          </a:rPr>
                        </m:ctrlPr>
                      </m:sSubPr>
                      <m:e>
                        <m:r>
                          <a:rPr lang="en-GB" sz="2700" i="1">
                            <a:solidFill>
                              <a:schemeClr val="bg2">
                                <a:lumMod val="50000"/>
                              </a:schemeClr>
                            </a:solidFill>
                            <a:latin typeface="Cambria Math" panose="02040503050406030204" pitchFamily="18" charset="0"/>
                            <a:cs typeface="Times New Roman" panose="02020603050405020304" pitchFamily="18" charset="0"/>
                          </a:rPr>
                          <m:t>𝑋</m:t>
                        </m:r>
                      </m:e>
                      <m:sub>
                        <m:r>
                          <a:rPr lang="en-GB" sz="2700" i="1">
                            <a:solidFill>
                              <a:schemeClr val="bg2">
                                <a:lumMod val="50000"/>
                              </a:schemeClr>
                            </a:solidFill>
                            <a:latin typeface="Cambria Math" panose="02040503050406030204" pitchFamily="18" charset="0"/>
                            <a:cs typeface="Times New Roman" panose="02020603050405020304" pitchFamily="18" charset="0"/>
                          </a:rPr>
                          <m:t>𝑛</m:t>
                        </m:r>
                      </m:sub>
                    </m:sSub>
                    <m:r>
                      <a:rPr lang="en-GB" sz="2700" i="1">
                        <a:solidFill>
                          <a:schemeClr val="bg2">
                            <a:lumMod val="50000"/>
                          </a:schemeClr>
                        </a:solidFill>
                        <a:latin typeface="Cambria Math" panose="02040503050406030204" pitchFamily="18" charset="0"/>
                        <a:cs typeface="Times New Roman" panose="02020603050405020304" pitchFamily="18" charset="0"/>
                      </a:rPr>
                      <m:t> </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be a random sample from a </a:t>
                </a:r>
                <a:r>
                  <a:rPr lang="en-IN" sz="2700" dirty="0">
                    <a:solidFill>
                      <a:srgbClr val="FF0000"/>
                    </a:solidFill>
                    <a:latin typeface="Times New Roman" panose="02020603050405020304" pitchFamily="18" charset="0"/>
                    <a:cs typeface="Times New Roman" panose="02020603050405020304" pitchFamily="18" charset="0"/>
                  </a:rPr>
                  <a:t>normal distribution </a:t>
                </a:r>
                <a:r>
                  <a:rPr lang="en-IN" sz="2700"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sz="27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sz="2700" i="1">
                            <a:solidFill>
                              <a:schemeClr val="bg2">
                                <a:lumMod val="50000"/>
                              </a:schemeClr>
                            </a:solidFill>
                            <a:latin typeface="Cambria Math" panose="02040503050406030204" pitchFamily="18" charset="0"/>
                            <a:cs typeface="Times New Roman" panose="02020603050405020304" pitchFamily="18" charset="0"/>
                          </a:rPr>
                        </m:ctrlPr>
                      </m:sSupPr>
                      <m:e>
                        <m:r>
                          <a:rPr lang="en-IN" sz="27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700" i="1">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700" dirty="0">
                    <a:solidFill>
                      <a:schemeClr val="bg2">
                        <a:lumMod val="50000"/>
                      </a:schemeClr>
                    </a:solidFill>
                    <a:latin typeface="Times New Roman" panose="02020603050405020304" pitchFamily="18" charset="0"/>
                    <a:cs typeface="Times New Roman" panose="02020603050405020304" pitchFamily="18" charset="0"/>
                  </a:rPr>
                  <a:t>. Then the sample total  </a:t>
                </a:r>
                <a14:m>
                  <m:oMath xmlns:m="http://schemas.openxmlformats.org/officeDocument/2006/math">
                    <m:nary>
                      <m:naryPr>
                        <m:chr m:val="∑"/>
                        <m:subHide m:val="on"/>
                        <m:supHide m:val="on"/>
                        <m:ctrlPr>
                          <a:rPr lang="en-IN" sz="2700" i="1" smtClean="0">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b="0" i="1" smtClean="0">
                            <a:solidFill>
                              <a:schemeClr val="bg2">
                                <a:lumMod val="50000"/>
                              </a:schemeClr>
                            </a:solidFill>
                            <a:latin typeface="Cambria Math" panose="02040503050406030204" pitchFamily="18" charset="0"/>
                            <a:cs typeface="Times New Roman" panose="02020603050405020304" pitchFamily="18" charset="0"/>
                          </a:rPr>
                          <m:t>𝑋</m:t>
                        </m:r>
                      </m:e>
                    </m:nary>
                    <m:r>
                      <a:rPr lang="en-GB" sz="2700" b="0" i="1" smtClean="0">
                        <a:solidFill>
                          <a:schemeClr val="bg2">
                            <a:lumMod val="50000"/>
                          </a:schemeClr>
                        </a:solidFill>
                        <a:latin typeface="Cambria Math" panose="02040503050406030204" pitchFamily="18" charset="0"/>
                        <a:cs typeface="Times New Roman" panose="02020603050405020304" pitchFamily="18" charset="0"/>
                      </a:rPr>
                      <m:t> </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has a normal distribution with mean </a:t>
                </a:r>
                <a14:m>
                  <m:oMath xmlns:m="http://schemas.openxmlformats.org/officeDocument/2006/math">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𝑛</m:t>
                    </m:r>
                    <m:r>
                      <a:rPr lang="en-IN" sz="27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2700"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r>
                      <a:rPr lang="en-GB" sz="2700" b="0" i="1" smtClean="0">
                        <a:solidFill>
                          <a:schemeClr val="bg2">
                            <a:lumMod val="50000"/>
                          </a:schemeClr>
                        </a:solidFill>
                        <a:latin typeface="Cambria Math" panose="02040503050406030204" pitchFamily="18" charset="0"/>
                        <a:cs typeface="Times New Roman" panose="02020603050405020304" pitchFamily="18" charset="0"/>
                      </a:rPr>
                      <m:t>𝑛</m:t>
                    </m:r>
                    <m:sSup>
                      <m:sSup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sSupPr>
                      <m:e>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700" b="0" i="1" smtClean="0">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700" dirty="0">
                    <a:solidFill>
                      <a:schemeClr val="bg2">
                        <a:lumMod val="50000"/>
                      </a:schemeClr>
                    </a:solidFill>
                    <a:latin typeface="Times New Roman" panose="02020603050405020304" pitchFamily="18" charset="0"/>
                    <a:cs typeface="Times New Roman" panose="02020603050405020304" pitchFamily="18" charset="0"/>
                  </a:rPr>
                  <a:t>. Here, mean of </a:t>
                </a:r>
                <a14:m>
                  <m:oMath xmlns:m="http://schemas.openxmlformats.org/officeDocument/2006/math">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700" dirty="0">
                    <a:solidFill>
                      <a:schemeClr val="bg2">
                        <a:lumMod val="50000"/>
                      </a:schemeClr>
                    </a:solidFill>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GB" sz="2700" b="0" i="1" smtClean="0">
                          <a:solidFill>
                            <a:schemeClr val="bg2">
                              <a:lumMod val="50000"/>
                            </a:schemeClr>
                          </a:solidFill>
                          <a:latin typeface="Cambria Math" panose="02040503050406030204" pitchFamily="18" charset="0"/>
                          <a:cs typeface="Times New Roman" panose="02020603050405020304" pitchFamily="18" charset="0"/>
                        </a:rPr>
                        <m:t>𝐸</m:t>
                      </m:r>
                      <m:d>
                        <m:d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700" b="0" i="1" smtClean="0">
                          <a:solidFill>
                            <a:schemeClr val="bg2">
                              <a:lumMod val="50000"/>
                            </a:schemeClr>
                          </a:solidFill>
                          <a:latin typeface="Cambria Math" panose="02040503050406030204" pitchFamily="18" charset="0"/>
                          <a:cs typeface="Times New Roman" panose="02020603050405020304" pitchFamily="18" charset="0"/>
                        </a:rPr>
                        <m:t>=</m:t>
                      </m:r>
                      <m:r>
                        <a:rPr lang="en-GB" sz="2700" b="0" i="1" smtClean="0">
                          <a:solidFill>
                            <a:schemeClr val="bg2">
                              <a:lumMod val="50000"/>
                            </a:schemeClr>
                          </a:solidFill>
                          <a:latin typeface="Cambria Math" panose="02040503050406030204" pitchFamily="18" charset="0"/>
                          <a:cs typeface="Times New Roman" panose="02020603050405020304" pitchFamily="18" charset="0"/>
                        </a:rPr>
                        <m:t>𝑛</m:t>
                      </m:r>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m:oMathPara>
                </a14:m>
                <a:endParaRPr lang="en-IN" sz="2700" dirty="0">
                  <a:solidFill>
                    <a:schemeClr val="bg2">
                      <a:lumMod val="50000"/>
                    </a:schemeClr>
                  </a:solidFill>
                  <a:latin typeface="Times New Roman" panose="02020603050405020304" pitchFamily="18" charset="0"/>
                  <a:cs typeface="Times New Roman" panose="02020603050405020304" pitchFamily="18" charset="0"/>
                </a:endParaRPr>
              </a:p>
              <a:p>
                <a:pPr marL="0" indent="0" algn="just">
                  <a:buNone/>
                </a:pPr>
                <a:r>
                  <a:rPr lang="en-IN" sz="2700" dirty="0">
                    <a:solidFill>
                      <a:schemeClr val="bg2">
                        <a:lumMod val="50000"/>
                      </a:schemeClr>
                    </a:solidFill>
                    <a:latin typeface="Times New Roman" panose="02020603050405020304" pitchFamily="18" charset="0"/>
                    <a:cs typeface="Times New Roman" panose="02020603050405020304" pitchFamily="18" charset="0"/>
                  </a:rPr>
                  <a:t> and variance of </a:t>
                </a:r>
                <a14:m>
                  <m:oMath xmlns:m="http://schemas.openxmlformats.org/officeDocument/2006/math">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700" dirty="0">
                    <a:solidFill>
                      <a:schemeClr val="bg2">
                        <a:lumMod val="50000"/>
                      </a:schemeClr>
                    </a:solidFill>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GB" sz="2700" b="0" i="1" smtClean="0">
                          <a:solidFill>
                            <a:schemeClr val="bg2">
                              <a:lumMod val="50000"/>
                            </a:schemeClr>
                          </a:solidFill>
                          <a:latin typeface="Cambria Math" panose="02040503050406030204" pitchFamily="18" charset="0"/>
                          <a:cs typeface="Times New Roman" panose="02020603050405020304" pitchFamily="18" charset="0"/>
                        </a:rPr>
                        <m:t>𝑉</m:t>
                      </m:r>
                      <m:d>
                        <m:d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7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7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700" b="0" i="1" smtClean="0">
                          <a:solidFill>
                            <a:schemeClr val="bg2">
                              <a:lumMod val="50000"/>
                            </a:schemeClr>
                          </a:solidFill>
                          <a:latin typeface="Cambria Math" panose="02040503050406030204" pitchFamily="18" charset="0"/>
                          <a:cs typeface="Times New Roman" panose="02020603050405020304" pitchFamily="18" charset="0"/>
                        </a:rPr>
                        <m:t>=</m:t>
                      </m:r>
                      <m:r>
                        <a:rPr lang="en-GB" sz="2700" b="0" i="1" smtClean="0">
                          <a:solidFill>
                            <a:schemeClr val="bg2">
                              <a:lumMod val="50000"/>
                            </a:schemeClr>
                          </a:solidFill>
                          <a:latin typeface="Cambria Math" panose="02040503050406030204" pitchFamily="18" charset="0"/>
                          <a:cs typeface="Times New Roman" panose="02020603050405020304" pitchFamily="18" charset="0"/>
                        </a:rPr>
                        <m:t>𝑛</m:t>
                      </m:r>
                      <m:sSup>
                        <m:sSupPr>
                          <m:ctrlPr>
                            <a:rPr lang="en-GB" sz="2700" b="0" i="1" smtClean="0">
                              <a:solidFill>
                                <a:schemeClr val="bg2">
                                  <a:lumMod val="50000"/>
                                </a:schemeClr>
                              </a:solidFill>
                              <a:latin typeface="Cambria Math" panose="02040503050406030204" pitchFamily="18" charset="0"/>
                              <a:cs typeface="Times New Roman" panose="02020603050405020304" pitchFamily="18" charset="0"/>
                            </a:rPr>
                          </m:ctrlPr>
                        </m:sSupPr>
                        <m:e>
                          <m:r>
                            <a:rPr lang="en-GB" sz="2700"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700" b="0" i="1" smtClean="0">
                              <a:solidFill>
                                <a:schemeClr val="bg2">
                                  <a:lumMod val="50000"/>
                                </a:schemeClr>
                              </a:solidFill>
                              <a:latin typeface="Cambria Math" panose="02040503050406030204" pitchFamily="18" charset="0"/>
                              <a:cs typeface="Times New Roman" panose="02020603050405020304" pitchFamily="18" charset="0"/>
                            </a:rPr>
                            <m:t>2</m:t>
                          </m:r>
                        </m:sup>
                      </m:sSup>
                    </m:oMath>
                  </m:oMathPara>
                </a14:m>
                <a:endParaRPr lang="en-IN" sz="2700" dirty="0">
                  <a:solidFill>
                    <a:schemeClr val="bg2">
                      <a:lumMod val="50000"/>
                    </a:schemeClr>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407" t="-1481" r="-1407" b="-17630"/>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E1748FA2-4DBD-4716-8959-B8768100443B}"/>
              </a:ext>
            </a:extLst>
          </p:cNvPr>
          <p:cNvSpPr>
            <a:spLocks noGrp="1"/>
          </p:cNvSpPr>
          <p:nvPr>
            <p:ph type="dt" sz="half" idx="10"/>
          </p:nvPr>
        </p:nvSpPr>
        <p:spPr/>
        <p:txBody>
          <a:bodyPr/>
          <a:lstStyle/>
          <a:p>
            <a:pPr>
              <a:defRPr/>
            </a:pPr>
            <a:fld id="{3708807D-D8A2-4CD9-931B-381FFE13B91A}" type="datetime5">
              <a:rPr lang="en-US" smtClean="0"/>
              <a:t>9-Apr-23</a:t>
            </a:fld>
            <a:endParaRPr lang="en-US"/>
          </a:p>
        </p:txBody>
      </p:sp>
      <p:sp>
        <p:nvSpPr>
          <p:cNvPr id="4" name="Footer Placeholder 3">
            <a:extLst>
              <a:ext uri="{FF2B5EF4-FFF2-40B4-BE49-F238E27FC236}">
                <a16:creationId xmlns:a16="http://schemas.microsoft.com/office/drawing/2014/main" id="{E651DADF-28AE-4627-B362-90ADA50DA1AF}"/>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9780F11F-30C8-495D-9E79-16EDB4CF2164}"/>
              </a:ext>
            </a:extLst>
          </p:cNvPr>
          <p:cNvSpPr>
            <a:spLocks noGrp="1"/>
          </p:cNvSpPr>
          <p:nvPr>
            <p:ph type="sldNum" sz="quarter" idx="12"/>
          </p:nvPr>
        </p:nvSpPr>
        <p:spPr/>
        <p:txBody>
          <a:bodyPr/>
          <a:lstStyle/>
          <a:p>
            <a:fld id="{906F6DFE-AA00-4BFD-9D61-CA29BB78DE22}" type="slidenum">
              <a:rPr lang="en-US" altLang="en-US" smtClean="0"/>
              <a:pPr/>
              <a:t>46</a:t>
            </a:fld>
            <a:endParaRPr lang="en-US" altLang="en-US"/>
          </a:p>
        </p:txBody>
      </p:sp>
    </p:spTree>
    <p:extLst>
      <p:ext uri="{BB962C8B-B14F-4D97-AF65-F5344CB8AC3E}">
        <p14:creationId xmlns:p14="http://schemas.microsoft.com/office/powerpoint/2010/main" val="1397428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GB" dirty="0">
                    <a:solidFill>
                      <a:srgbClr val="FF0000"/>
                    </a:solidFill>
                    <a:latin typeface="Times New Roman" panose="02020603050405020304" pitchFamily="18" charset="0"/>
                    <a:cs typeface="Times New Roman" panose="02020603050405020304" pitchFamily="18" charset="0"/>
                  </a:rPr>
                  <a:t>Theorem 3:</a:t>
                </a:r>
              </a:p>
              <a:p>
                <a:pPr marL="0" indent="0" algn="just">
                  <a:buNone/>
                </a:pPr>
                <a:r>
                  <a:rPr lang="en-IN"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i="1">
                            <a:solidFill>
                              <a:schemeClr val="bg2">
                                <a:lumMod val="50000"/>
                              </a:schemeClr>
                            </a:solidFill>
                            <a:latin typeface="Cambria Math" panose="02040503050406030204" pitchFamily="18" charset="0"/>
                            <a:cs typeface="Times New Roman" panose="02020603050405020304" pitchFamily="18" charset="0"/>
                          </a:rPr>
                          <m:t>𝑋</m:t>
                        </m:r>
                      </m:e>
                      <m:sub>
                        <m:r>
                          <a:rPr lang="en-GB" i="1">
                            <a:solidFill>
                              <a:schemeClr val="bg2">
                                <a:lumMod val="50000"/>
                              </a:schemeClr>
                            </a:solidFill>
                            <a:latin typeface="Cambria Math" panose="02040503050406030204" pitchFamily="18" charset="0"/>
                            <a:cs typeface="Times New Roman" panose="02020603050405020304" pitchFamily="18" charset="0"/>
                          </a:rPr>
                          <m:t>1</m:t>
                        </m:r>
                      </m:sub>
                    </m:sSub>
                    <m:r>
                      <a:rPr lang="en-GB" i="1">
                        <a:solidFill>
                          <a:schemeClr val="bg2">
                            <a:lumMod val="50000"/>
                          </a:schemeClr>
                        </a:solidFill>
                        <a:latin typeface="Cambria Math" panose="02040503050406030204" pitchFamily="18" charset="0"/>
                        <a:cs typeface="Times New Roman" panose="02020603050405020304" pitchFamily="18" charset="0"/>
                      </a:rPr>
                      <m:t>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i="1">
                            <a:solidFill>
                              <a:schemeClr val="bg2">
                                <a:lumMod val="50000"/>
                              </a:schemeClr>
                            </a:solidFill>
                            <a:latin typeface="Cambria Math" panose="02040503050406030204" pitchFamily="18" charset="0"/>
                            <a:cs typeface="Times New Roman" panose="02020603050405020304" pitchFamily="18" charset="0"/>
                          </a:rPr>
                          <m:t>𝑋</m:t>
                        </m:r>
                      </m:e>
                      <m:sub>
                        <m:r>
                          <a:rPr lang="en-GB" i="1">
                            <a:solidFill>
                              <a:schemeClr val="bg2">
                                <a:lumMod val="50000"/>
                              </a:schemeClr>
                            </a:solidFill>
                            <a:latin typeface="Cambria Math" panose="02040503050406030204" pitchFamily="18" charset="0"/>
                            <a:cs typeface="Times New Roman" panose="02020603050405020304" pitchFamily="18" charset="0"/>
                          </a:rPr>
                          <m:t>2</m:t>
                        </m:r>
                      </m:sub>
                    </m:sSub>
                    <m:r>
                      <a:rPr lang="en-GB" i="1">
                        <a:solidFill>
                          <a:schemeClr val="bg2">
                            <a:lumMod val="50000"/>
                          </a:schemeClr>
                        </a:solidFill>
                        <a:latin typeface="Cambria Math" panose="02040503050406030204" pitchFamily="18" charset="0"/>
                        <a:cs typeface="Times New Roman" panose="02020603050405020304" pitchFamily="18" charset="0"/>
                      </a:rPr>
                      <m:t> ,  .      .     .   .</m:t>
                    </m:r>
                    <m:sSub>
                      <m:sSubPr>
                        <m:ctrlPr>
                          <a:rPr lang="en-IN" i="1">
                            <a:solidFill>
                              <a:schemeClr val="bg2">
                                <a:lumMod val="50000"/>
                              </a:schemeClr>
                            </a:solidFill>
                            <a:latin typeface="Cambria Math" panose="02040503050406030204" pitchFamily="18" charset="0"/>
                            <a:cs typeface="Times New Roman" panose="02020603050405020304" pitchFamily="18" charset="0"/>
                          </a:rPr>
                        </m:ctrlPr>
                      </m:sSubPr>
                      <m:e>
                        <m:r>
                          <a:rPr lang="en-GB" i="1">
                            <a:solidFill>
                              <a:schemeClr val="bg2">
                                <a:lumMod val="50000"/>
                              </a:schemeClr>
                            </a:solidFill>
                            <a:latin typeface="Cambria Math" panose="02040503050406030204" pitchFamily="18" charset="0"/>
                            <a:cs typeface="Times New Roman" panose="02020603050405020304" pitchFamily="18" charset="0"/>
                          </a:rPr>
                          <m:t>𝑋</m:t>
                        </m:r>
                      </m:e>
                      <m:sub>
                        <m:r>
                          <a:rPr lang="en-GB" i="1">
                            <a:solidFill>
                              <a:schemeClr val="bg2">
                                <a:lumMod val="50000"/>
                              </a:schemeClr>
                            </a:solidFill>
                            <a:latin typeface="Cambria Math" panose="02040503050406030204" pitchFamily="18" charset="0"/>
                            <a:cs typeface="Times New Roman" panose="02020603050405020304" pitchFamily="18" charset="0"/>
                          </a:rPr>
                          <m:t>𝑛</m:t>
                        </m:r>
                      </m:sub>
                    </m:sSub>
                    <m:r>
                      <a:rPr lang="en-GB" i="1">
                        <a:solidFill>
                          <a:schemeClr val="bg2">
                            <a:lumMod val="50000"/>
                          </a:schemeClr>
                        </a:solidFill>
                        <a:latin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be a random sample from </a:t>
                </a:r>
                <a:r>
                  <a:rPr lang="en-IN" dirty="0">
                    <a:solidFill>
                      <a:srgbClr val="FF0000"/>
                    </a:solidFill>
                    <a:latin typeface="Times New Roman" panose="02020603050405020304" pitchFamily="18" charset="0"/>
                    <a:cs typeface="Times New Roman" panose="02020603050405020304" pitchFamily="18" charset="0"/>
                  </a:rPr>
                  <a:t>a</a:t>
                </a:r>
                <a:r>
                  <a:rPr lang="en-IN" dirty="0">
                    <a:solidFill>
                      <a:schemeClr val="bg2">
                        <a:lumMod val="50000"/>
                      </a:schemeClr>
                    </a:solidFill>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distribution </a:t>
                </a:r>
                <a:r>
                  <a:rPr lang="en-IN"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oMath>
                </a14:m>
                <a:r>
                  <a:rPr lang="en-IN" dirty="0">
                    <a:solidFill>
                      <a:schemeClr val="bg2">
                        <a:lumMod val="50000"/>
                      </a:schemeClr>
                    </a:solidFill>
                    <a:latin typeface="Times New Roman" panose="02020603050405020304" pitchFamily="18" charset="0"/>
                    <a:cs typeface="Times New Roman" panose="02020603050405020304" pitchFamily="18" charset="0"/>
                  </a:rPr>
                  <a:t>. Then for large </a:t>
                </a:r>
                <a14:m>
                  <m:oMath xmlns:m="http://schemas.openxmlformats.org/officeDocument/2006/math">
                    <m:r>
                      <a:rPr lang="en-IN" i="1" dirty="0" smtClean="0">
                        <a:solidFill>
                          <a:srgbClr val="FF0000"/>
                        </a:solidFill>
                        <a:latin typeface="Cambria Math" panose="02040503050406030204" pitchFamily="18" charset="0"/>
                        <a:cs typeface="Times New Roman" panose="02020603050405020304" pitchFamily="18" charset="0"/>
                      </a:rPr>
                      <m:t>𝑛</m:t>
                    </m:r>
                    <m:r>
                      <a:rPr lang="en-IN" i="1" dirty="0" smtClean="0">
                        <a:solidFill>
                          <a:srgbClr val="FF0000"/>
                        </a:solidFill>
                        <a:latin typeface="Cambria Math" panose="02040503050406030204" pitchFamily="18" charset="0"/>
                        <a:cs typeface="Times New Roman" panose="02020603050405020304" pitchFamily="18" charset="0"/>
                      </a:rPr>
                      <m:t>(</m:t>
                    </m:r>
                    <m:r>
                      <a:rPr lang="en-GB" b="0" i="1" dirty="0" smtClean="0">
                        <a:solidFill>
                          <a:srgbClr val="FF0000"/>
                        </a:solidFill>
                        <a:latin typeface="Cambria Math" panose="02040503050406030204" pitchFamily="18" charset="0"/>
                        <a:cs typeface="Times New Roman" panose="02020603050405020304" pitchFamily="18" charset="0"/>
                      </a:rPr>
                      <m:t>𝑛</m:t>
                    </m:r>
                    <m:r>
                      <a:rPr lang="en-GB" b="0" i="1"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≥30</m:t>
                    </m:r>
                    <m:r>
                      <a:rPr lang="en-IN" i="1" dirty="0" smtClean="0">
                        <a:solidFill>
                          <a:srgbClr val="FF0000"/>
                        </a:solidFill>
                        <a:latin typeface="Cambria Math" panose="02040503050406030204" pitchFamily="18" charset="0"/>
                        <a:cs typeface="Times New Roman" panose="02020603050405020304" pitchFamily="18" charset="0"/>
                      </a:rPr>
                      <m:t> </m:t>
                    </m:r>
                    <m:r>
                      <a:rPr lang="en-IN" i="1" dirty="0">
                        <a:solidFill>
                          <a:srgbClr val="FF0000"/>
                        </a:solidFill>
                        <a:latin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the sample mean </a:t>
                </a:r>
                <a14:m>
                  <m:oMath xmlns:m="http://schemas.openxmlformats.org/officeDocument/2006/math">
                    <m:acc>
                      <m:accPr>
                        <m:chr m:val="̅"/>
                        <m:ctrlPr>
                          <a:rPr lang="en-IN" i="1" smtClean="0">
                            <a:solidFill>
                              <a:schemeClr val="bg2">
                                <a:lumMod val="50000"/>
                              </a:schemeClr>
                            </a:solidFill>
                            <a:latin typeface="Cambria Math" panose="02040503050406030204" pitchFamily="18" charset="0"/>
                            <a:cs typeface="Times New Roman" panose="02020603050405020304" pitchFamily="18" charset="0"/>
                          </a:rPr>
                        </m:ctrlPr>
                      </m:accPr>
                      <m:e>
                        <m:r>
                          <a:rPr lang="en-GB" b="0" i="1" smtClean="0">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has </a:t>
                </a:r>
                <a:r>
                  <a:rPr lang="en-IN" dirty="0">
                    <a:solidFill>
                      <a:srgbClr val="FF0000"/>
                    </a:solidFill>
                    <a:latin typeface="Times New Roman" panose="02020603050405020304" pitchFamily="18" charset="0"/>
                    <a:cs typeface="Times New Roman" panose="02020603050405020304" pitchFamily="18" charset="0"/>
                  </a:rPr>
                  <a:t>approximately</a:t>
                </a:r>
                <a:r>
                  <a:rPr lang="en-IN" dirty="0">
                    <a:solidFill>
                      <a:schemeClr val="bg2">
                        <a:lumMod val="50000"/>
                      </a:schemeClr>
                    </a:solidFill>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normal</a:t>
                </a:r>
                <a:r>
                  <a:rPr lang="en-IN" dirty="0">
                    <a:solidFill>
                      <a:schemeClr val="bg2">
                        <a:lumMod val="50000"/>
                      </a:schemeClr>
                    </a:solidFill>
                    <a:latin typeface="Times New Roman" panose="02020603050405020304" pitchFamily="18" charset="0"/>
                    <a:cs typeface="Times New Roman" panose="02020603050405020304" pitchFamily="18" charset="0"/>
                  </a:rPr>
                  <a:t> distribution with mean </a:t>
                </a:r>
                <a14:m>
                  <m:oMath xmlns:m="http://schemas.openxmlformats.org/officeDocument/2006/math">
                    <m:r>
                      <a:rPr lang="en-IN"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r>
                      <a:rPr lang="en-GB" b="0" i="1"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dirty="0">
                    <a:solidFill>
                      <a:schemeClr val="bg2">
                        <a:lumMod val="50000"/>
                      </a:schemeClr>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i="1">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 . </a:t>
                </a:r>
              </a:p>
              <a:p>
                <a:pPr marL="0" indent="0" algn="just">
                  <a:buNone/>
                </a:pPr>
                <a:r>
                  <a:rPr lang="en-IN" dirty="0">
                    <a:solidFill>
                      <a:schemeClr val="bg2">
                        <a:lumMod val="50000"/>
                      </a:schemeClr>
                    </a:solidFill>
                    <a:latin typeface="Times New Roman" panose="02020603050405020304" pitchFamily="18" charset="0"/>
                    <a:cs typeface="Times New Roman" panose="02020603050405020304" pitchFamily="18" charset="0"/>
                  </a:rPr>
                  <a:t>Here, mean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i="1">
                        <a:solidFill>
                          <a:schemeClr val="bg2">
                            <a:lumMod val="50000"/>
                          </a:schemeClr>
                        </a:solidFill>
                        <a:latin typeface="Cambria Math" panose="02040503050406030204" pitchFamily="18" charset="0"/>
                        <a:cs typeface="Times New Roman" panose="02020603050405020304" pitchFamily="18" charset="0"/>
                      </a:rPr>
                      <m:t>𝐸</m:t>
                    </m:r>
                    <m:d>
                      <m:dPr>
                        <m:ctrlPr>
                          <a:rPr lang="en-GB" i="1">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GB"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e>
                    </m:d>
                    <m:r>
                      <a:rPr lang="en-GB" i="1">
                        <a:solidFill>
                          <a:schemeClr val="bg2">
                            <a:lumMod val="50000"/>
                          </a:schemeClr>
                        </a:solidFill>
                        <a:latin typeface="Cambria Math" panose="02040503050406030204" pitchFamily="18" charset="0"/>
                        <a:cs typeface="Times New Roman" panose="02020603050405020304" pitchFamily="18" charset="0"/>
                      </a:rPr>
                      <m:t>=</m:t>
                    </m:r>
                    <m:r>
                      <a:rPr lang="en-GB"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dirty="0">
                    <a:solidFill>
                      <a:schemeClr val="bg2">
                        <a:lumMod val="50000"/>
                      </a:schemeClr>
                    </a:solidFill>
                    <a:latin typeface="Times New Roman" panose="02020603050405020304" pitchFamily="18" charset="0"/>
                    <a:cs typeface="Times New Roman" panose="02020603050405020304" pitchFamily="18" charset="0"/>
                  </a:rPr>
                  <a:t> and variance of </a:t>
                </a:r>
                <a14:m>
                  <m:oMath xmlns:m="http://schemas.openxmlformats.org/officeDocument/2006/math">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oMath>
                </a14:m>
                <a:r>
                  <a:rPr lang="en-IN"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i="1">
                        <a:solidFill>
                          <a:schemeClr val="bg2">
                            <a:lumMod val="50000"/>
                          </a:schemeClr>
                        </a:solidFill>
                        <a:latin typeface="Cambria Math" panose="02040503050406030204" pitchFamily="18" charset="0"/>
                        <a:cs typeface="Times New Roman" panose="02020603050405020304" pitchFamily="18" charset="0"/>
                      </a:rPr>
                      <m:t>𝑉</m:t>
                    </m:r>
                    <m:d>
                      <m:dPr>
                        <m:ctrlPr>
                          <a:rPr lang="en-GB" i="1">
                            <a:solidFill>
                              <a:schemeClr val="bg2">
                                <a:lumMod val="50000"/>
                              </a:schemeClr>
                            </a:solidFill>
                            <a:latin typeface="Cambria Math" panose="02040503050406030204" pitchFamily="18" charset="0"/>
                            <a:cs typeface="Times New Roman" panose="02020603050405020304" pitchFamily="18" charset="0"/>
                          </a:rPr>
                        </m:ctrlPr>
                      </m:dPr>
                      <m:e>
                        <m:acc>
                          <m:accPr>
                            <m:chr m:val="̅"/>
                            <m:ctrlPr>
                              <a:rPr lang="en-IN" i="1">
                                <a:solidFill>
                                  <a:schemeClr val="bg2">
                                    <a:lumMod val="50000"/>
                                  </a:schemeClr>
                                </a:solidFill>
                                <a:latin typeface="Cambria Math" panose="02040503050406030204" pitchFamily="18" charset="0"/>
                                <a:cs typeface="Times New Roman" panose="02020603050405020304" pitchFamily="18" charset="0"/>
                              </a:rPr>
                            </m:ctrlPr>
                          </m:accPr>
                          <m:e>
                            <m:r>
                              <a:rPr lang="en-GB" i="1">
                                <a:solidFill>
                                  <a:schemeClr val="bg2">
                                    <a:lumMod val="50000"/>
                                  </a:schemeClr>
                                </a:solidFill>
                                <a:latin typeface="Cambria Math" panose="02040503050406030204" pitchFamily="18" charset="0"/>
                                <a:cs typeface="Times New Roman" panose="02020603050405020304" pitchFamily="18" charset="0"/>
                              </a:rPr>
                              <m:t>𝑋</m:t>
                            </m:r>
                          </m:e>
                        </m:acc>
                      </m:e>
                    </m:d>
                    <m:r>
                      <a:rPr lang="en-GB" i="1">
                        <a:solidFill>
                          <a:schemeClr val="bg2">
                            <a:lumMod val="50000"/>
                          </a:schemeClr>
                        </a:solidFill>
                        <a:latin typeface="Cambria Math" panose="02040503050406030204" pitchFamily="18" charset="0"/>
                        <a:cs typeface="Times New Roman" panose="02020603050405020304" pitchFamily="18" charset="0"/>
                      </a:rPr>
                      <m:t>=</m:t>
                    </m:r>
                    <m:f>
                      <m:fPr>
                        <m:ctrlPr>
                          <a:rPr lang="en-IN" i="1">
                            <a:solidFill>
                              <a:schemeClr val="bg2">
                                <a:lumMod val="50000"/>
                              </a:schemeClr>
                            </a:solidFill>
                            <a:latin typeface="Cambria Math" panose="02040503050406030204" pitchFamily="18" charset="0"/>
                            <a:cs typeface="Times New Roman" panose="02020603050405020304" pitchFamily="18" charset="0"/>
                          </a:rPr>
                        </m:ctrlPr>
                      </m:fPr>
                      <m:num>
                        <m:sSup>
                          <m:sSupPr>
                            <m:ctrlPr>
                              <a:rPr lang="en-IN" i="1">
                                <a:solidFill>
                                  <a:schemeClr val="bg2">
                                    <a:lumMod val="50000"/>
                                  </a:schemeClr>
                                </a:solidFill>
                                <a:latin typeface="Cambria Math" panose="02040503050406030204" pitchFamily="18" charset="0"/>
                                <a:cs typeface="Times New Roman" panose="02020603050405020304" pitchFamily="18" charset="0"/>
                              </a:rPr>
                            </m:ctrlPr>
                          </m:sSupPr>
                          <m:e>
                            <m:r>
                              <a:rPr lang="en-IN"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i="1">
                                <a:solidFill>
                                  <a:schemeClr val="bg2">
                                    <a:lumMod val="50000"/>
                                  </a:schemeClr>
                                </a:solidFill>
                                <a:latin typeface="Cambria Math" panose="02040503050406030204" pitchFamily="18" charset="0"/>
                                <a:cs typeface="Times New Roman" panose="02020603050405020304" pitchFamily="18" charset="0"/>
                              </a:rPr>
                              <m:t>2</m:t>
                            </m:r>
                          </m:sup>
                        </m:sSup>
                      </m:num>
                      <m:den>
                        <m:r>
                          <a:rPr lang="en-GB" i="1">
                            <a:solidFill>
                              <a:schemeClr val="bg2">
                                <a:lumMod val="50000"/>
                              </a:schemeClr>
                            </a:solidFill>
                            <a:latin typeface="Cambria Math" panose="02040503050406030204" pitchFamily="18" charset="0"/>
                            <a:cs typeface="Times New Roman" panose="02020603050405020304" pitchFamily="18" charset="0"/>
                          </a:rPr>
                          <m:t>𝑛</m:t>
                        </m:r>
                      </m:den>
                    </m:f>
                  </m:oMath>
                </a14:m>
                <a:r>
                  <a:rPr lang="en-IN" dirty="0">
                    <a:solidFill>
                      <a:schemeClr val="bg2">
                        <a:lumMod val="50000"/>
                      </a:schemeClr>
                    </a:solidFill>
                    <a:latin typeface="Times New Roman" panose="02020603050405020304" pitchFamily="18" charset="0"/>
                    <a:cs typeface="Times New Roman" panose="02020603050405020304" pitchFamily="18" charset="0"/>
                  </a:rPr>
                  <a:t>.</a:t>
                </a:r>
              </a:p>
              <a:p>
                <a:pPr marL="0" indent="0" algn="just">
                  <a:buNone/>
                </a:pPr>
                <a:endParaRPr lang="en-GB"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852" t="-2074" r="-4444" b="-17185"/>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2D5F4923-AD23-456E-B14E-315CF0BF5CBB}"/>
              </a:ext>
            </a:extLst>
          </p:cNvPr>
          <p:cNvSpPr>
            <a:spLocks noGrp="1"/>
          </p:cNvSpPr>
          <p:nvPr>
            <p:ph type="dt" sz="half" idx="10"/>
          </p:nvPr>
        </p:nvSpPr>
        <p:spPr/>
        <p:txBody>
          <a:bodyPr/>
          <a:lstStyle/>
          <a:p>
            <a:pPr>
              <a:defRPr/>
            </a:pPr>
            <a:fld id="{70F60221-8671-47F8-81E1-C3D413F95879}" type="datetime5">
              <a:rPr lang="en-US" smtClean="0"/>
              <a:t>9-Apr-23</a:t>
            </a:fld>
            <a:endParaRPr lang="en-US"/>
          </a:p>
        </p:txBody>
      </p:sp>
      <p:sp>
        <p:nvSpPr>
          <p:cNvPr id="4" name="Footer Placeholder 3">
            <a:extLst>
              <a:ext uri="{FF2B5EF4-FFF2-40B4-BE49-F238E27FC236}">
                <a16:creationId xmlns:a16="http://schemas.microsoft.com/office/drawing/2014/main" id="{F88410EC-8980-49D8-A1E9-49E59EE78CDF}"/>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ECBF9FFD-2B4E-46FB-A8CA-291F5031B041}"/>
              </a:ext>
            </a:extLst>
          </p:cNvPr>
          <p:cNvSpPr>
            <a:spLocks noGrp="1"/>
          </p:cNvSpPr>
          <p:nvPr>
            <p:ph type="sldNum" sz="quarter" idx="12"/>
          </p:nvPr>
        </p:nvSpPr>
        <p:spPr/>
        <p:txBody>
          <a:bodyPr/>
          <a:lstStyle/>
          <a:p>
            <a:fld id="{906F6DFE-AA00-4BFD-9D61-CA29BB78DE22}" type="slidenum">
              <a:rPr lang="en-US" altLang="en-US" smtClean="0"/>
              <a:pPr/>
              <a:t>47</a:t>
            </a:fld>
            <a:endParaRPr lang="en-US" altLang="en-US"/>
          </a:p>
        </p:txBody>
      </p:sp>
    </p:spTree>
    <p:extLst>
      <p:ext uri="{BB962C8B-B14F-4D97-AF65-F5344CB8AC3E}">
        <p14:creationId xmlns:p14="http://schemas.microsoft.com/office/powerpoint/2010/main" val="2454214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5288" y="1447800"/>
                <a:ext cx="8193911" cy="4114800"/>
              </a:xfrm>
            </p:spPr>
            <p:txBody>
              <a:bodyPr/>
              <a:lstStyle/>
              <a:p>
                <a:pPr marL="0" indent="0">
                  <a:buNone/>
                </a:pPr>
                <a:r>
                  <a:rPr lang="en-GB" sz="2800" dirty="0">
                    <a:solidFill>
                      <a:srgbClr val="FF0000"/>
                    </a:solidFill>
                    <a:latin typeface="Times New Roman" panose="02020603050405020304" pitchFamily="18" charset="0"/>
                    <a:cs typeface="Times New Roman" panose="02020603050405020304" pitchFamily="18" charset="0"/>
                  </a:rPr>
                  <a:t>Theorem 4:</a:t>
                </a:r>
              </a:p>
              <a:p>
                <a:pPr marL="0" indent="0" algn="just">
                  <a:buNone/>
                </a:pPr>
                <a:r>
                  <a:rPr lang="en-IN" sz="2800" dirty="0">
                    <a:solidFill>
                      <a:schemeClr val="bg2">
                        <a:lumMod val="50000"/>
                      </a:schemeClr>
                    </a:solidFill>
                    <a:latin typeface="Times New Roman" panose="02020603050405020304" pitchFamily="18" charset="0"/>
                    <a:cs typeface="Times New Roman" panose="02020603050405020304" pitchFamily="18" charset="0"/>
                  </a:rPr>
                  <a:t>Let us consider </a:t>
                </a:r>
                <a14:m>
                  <m:oMath xmlns:m="http://schemas.openxmlformats.org/officeDocument/2006/math">
                    <m:sSub>
                      <m:sSubPr>
                        <m:ctrlPr>
                          <a:rPr lang="en-IN" sz="2800" i="1">
                            <a:solidFill>
                              <a:schemeClr val="bg2">
                                <a:lumMod val="50000"/>
                              </a:schemeClr>
                            </a:solidFill>
                            <a:latin typeface="Cambria Math" panose="02040503050406030204" pitchFamily="18" charset="0"/>
                            <a:cs typeface="Times New Roman" panose="02020603050405020304" pitchFamily="18" charset="0"/>
                          </a:rPr>
                        </m:ctrlPr>
                      </m:sSubPr>
                      <m:e>
                        <m:r>
                          <a:rPr lang="en-GB" sz="2800" i="1">
                            <a:solidFill>
                              <a:schemeClr val="bg2">
                                <a:lumMod val="50000"/>
                              </a:schemeClr>
                            </a:solidFill>
                            <a:latin typeface="Cambria Math" panose="02040503050406030204" pitchFamily="18" charset="0"/>
                            <a:cs typeface="Times New Roman" panose="02020603050405020304" pitchFamily="18" charset="0"/>
                          </a:rPr>
                          <m:t>𝑋</m:t>
                        </m:r>
                      </m:e>
                      <m:sub>
                        <m:r>
                          <a:rPr lang="en-GB" sz="2800" i="1">
                            <a:solidFill>
                              <a:schemeClr val="bg2">
                                <a:lumMod val="50000"/>
                              </a:schemeClr>
                            </a:solidFill>
                            <a:latin typeface="Cambria Math" panose="02040503050406030204" pitchFamily="18" charset="0"/>
                            <a:cs typeface="Times New Roman" panose="02020603050405020304" pitchFamily="18" charset="0"/>
                          </a:rPr>
                          <m:t>1</m:t>
                        </m:r>
                      </m:sub>
                    </m:sSub>
                    <m:r>
                      <a:rPr lang="en-GB" sz="2800" i="1">
                        <a:solidFill>
                          <a:schemeClr val="bg2">
                            <a:lumMod val="50000"/>
                          </a:schemeClr>
                        </a:solidFill>
                        <a:latin typeface="Cambria Math" panose="02040503050406030204" pitchFamily="18" charset="0"/>
                        <a:cs typeface="Times New Roman" panose="02020603050405020304" pitchFamily="18" charset="0"/>
                      </a:rPr>
                      <m:t> , </m:t>
                    </m:r>
                    <m:sSub>
                      <m:sSubPr>
                        <m:ctrlPr>
                          <a:rPr lang="en-IN" sz="2800" i="1">
                            <a:solidFill>
                              <a:schemeClr val="bg2">
                                <a:lumMod val="50000"/>
                              </a:schemeClr>
                            </a:solidFill>
                            <a:latin typeface="Cambria Math" panose="02040503050406030204" pitchFamily="18" charset="0"/>
                            <a:cs typeface="Times New Roman" panose="02020603050405020304" pitchFamily="18" charset="0"/>
                          </a:rPr>
                        </m:ctrlPr>
                      </m:sSubPr>
                      <m:e>
                        <m:r>
                          <a:rPr lang="en-GB" sz="2800" i="1">
                            <a:solidFill>
                              <a:schemeClr val="bg2">
                                <a:lumMod val="50000"/>
                              </a:schemeClr>
                            </a:solidFill>
                            <a:latin typeface="Cambria Math" panose="02040503050406030204" pitchFamily="18" charset="0"/>
                            <a:cs typeface="Times New Roman" panose="02020603050405020304" pitchFamily="18" charset="0"/>
                          </a:rPr>
                          <m:t>𝑋</m:t>
                        </m:r>
                      </m:e>
                      <m:sub>
                        <m:r>
                          <a:rPr lang="en-GB" sz="2800" i="1">
                            <a:solidFill>
                              <a:schemeClr val="bg2">
                                <a:lumMod val="50000"/>
                              </a:schemeClr>
                            </a:solidFill>
                            <a:latin typeface="Cambria Math" panose="02040503050406030204" pitchFamily="18" charset="0"/>
                            <a:cs typeface="Times New Roman" panose="02020603050405020304" pitchFamily="18" charset="0"/>
                          </a:rPr>
                          <m:t>2</m:t>
                        </m:r>
                      </m:sub>
                    </m:sSub>
                    <m:r>
                      <a:rPr lang="en-GB" sz="2800" i="1">
                        <a:solidFill>
                          <a:schemeClr val="bg2">
                            <a:lumMod val="50000"/>
                          </a:schemeClr>
                        </a:solidFill>
                        <a:latin typeface="Cambria Math" panose="02040503050406030204" pitchFamily="18" charset="0"/>
                        <a:cs typeface="Times New Roman" panose="02020603050405020304" pitchFamily="18" charset="0"/>
                      </a:rPr>
                      <m:t> ,  .      .     .   .</m:t>
                    </m:r>
                    <m:sSub>
                      <m:sSubPr>
                        <m:ctrlPr>
                          <a:rPr lang="en-IN" sz="2800" i="1">
                            <a:solidFill>
                              <a:schemeClr val="bg2">
                                <a:lumMod val="50000"/>
                              </a:schemeClr>
                            </a:solidFill>
                            <a:latin typeface="Cambria Math" panose="02040503050406030204" pitchFamily="18" charset="0"/>
                            <a:cs typeface="Times New Roman" panose="02020603050405020304" pitchFamily="18" charset="0"/>
                          </a:rPr>
                        </m:ctrlPr>
                      </m:sSubPr>
                      <m:e>
                        <m:r>
                          <a:rPr lang="en-GB" sz="2800" i="1">
                            <a:solidFill>
                              <a:schemeClr val="bg2">
                                <a:lumMod val="50000"/>
                              </a:schemeClr>
                            </a:solidFill>
                            <a:latin typeface="Cambria Math" panose="02040503050406030204" pitchFamily="18" charset="0"/>
                            <a:cs typeface="Times New Roman" panose="02020603050405020304" pitchFamily="18" charset="0"/>
                          </a:rPr>
                          <m:t>𝑋</m:t>
                        </m:r>
                      </m:e>
                      <m:sub>
                        <m:r>
                          <a:rPr lang="en-GB" sz="2800" i="1">
                            <a:solidFill>
                              <a:schemeClr val="bg2">
                                <a:lumMod val="50000"/>
                              </a:schemeClr>
                            </a:solidFill>
                            <a:latin typeface="Cambria Math" panose="02040503050406030204" pitchFamily="18" charset="0"/>
                            <a:cs typeface="Times New Roman" panose="02020603050405020304" pitchFamily="18" charset="0"/>
                          </a:rPr>
                          <m:t>𝑛</m:t>
                        </m:r>
                      </m:sub>
                    </m:sSub>
                    <m:r>
                      <a:rPr lang="en-GB" sz="2800" i="1">
                        <a:solidFill>
                          <a:schemeClr val="bg2">
                            <a:lumMod val="50000"/>
                          </a:schemeClr>
                        </a:solidFill>
                        <a:latin typeface="Cambria Math" panose="02040503050406030204" pitchFamily="18" charset="0"/>
                        <a:cs typeface="Times New Roman" panose="02020603050405020304" pitchFamily="18" charset="0"/>
                      </a:rPr>
                      <m:t> </m:t>
                    </m:r>
                  </m:oMath>
                </a14:m>
                <a:r>
                  <a:rPr lang="en-IN" sz="2800" dirty="0">
                    <a:solidFill>
                      <a:schemeClr val="bg2">
                        <a:lumMod val="50000"/>
                      </a:schemeClr>
                    </a:solidFill>
                    <a:latin typeface="Times New Roman" panose="02020603050405020304" pitchFamily="18" charset="0"/>
                    <a:cs typeface="Times New Roman" panose="02020603050405020304" pitchFamily="18" charset="0"/>
                  </a:rPr>
                  <a:t>be a random sample from </a:t>
                </a:r>
                <a:r>
                  <a:rPr lang="en-IN" sz="2800" dirty="0">
                    <a:solidFill>
                      <a:srgbClr val="FF0000"/>
                    </a:solidFill>
                    <a:latin typeface="Times New Roman" panose="02020603050405020304" pitchFamily="18" charset="0"/>
                    <a:cs typeface="Times New Roman" panose="02020603050405020304" pitchFamily="18" charset="0"/>
                  </a:rPr>
                  <a:t>a distribution </a:t>
                </a:r>
                <a:r>
                  <a:rPr lang="en-IN" sz="2800" dirty="0">
                    <a:solidFill>
                      <a:schemeClr val="bg2">
                        <a:lumMod val="50000"/>
                      </a:schemeClr>
                    </a:solidFill>
                    <a:latin typeface="Times New Roman" panose="02020603050405020304" pitchFamily="18" charset="0"/>
                    <a:cs typeface="Times New Roman" panose="02020603050405020304" pitchFamily="18" charset="0"/>
                  </a:rPr>
                  <a:t>with mean </a:t>
                </a:r>
                <a14:m>
                  <m:oMath xmlns:m="http://schemas.openxmlformats.org/officeDocument/2006/math">
                    <m:r>
                      <a:rPr lang="en-IN"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IN" sz="2800" dirty="0">
                    <a:solidFill>
                      <a:schemeClr val="bg2">
                        <a:lumMod val="50000"/>
                      </a:schemeClr>
                    </a:solidFill>
                    <a:latin typeface="Times New Roman" panose="02020603050405020304" pitchFamily="18" charset="0"/>
                    <a:cs typeface="Times New Roman" panose="02020603050405020304" pitchFamily="18" charset="0"/>
                  </a:rPr>
                  <a:t> and variance </a:t>
                </a:r>
                <a14:m>
                  <m:oMath xmlns:m="http://schemas.openxmlformats.org/officeDocument/2006/math">
                    <m:sSup>
                      <m:sSupPr>
                        <m:ctrlPr>
                          <a:rPr lang="en-IN" sz="2800" i="1">
                            <a:solidFill>
                              <a:schemeClr val="bg2">
                                <a:lumMod val="50000"/>
                              </a:schemeClr>
                            </a:solidFill>
                            <a:latin typeface="Cambria Math" panose="02040503050406030204" pitchFamily="18" charset="0"/>
                            <a:cs typeface="Times New Roman" panose="02020603050405020304" pitchFamily="18" charset="0"/>
                          </a:rPr>
                        </m:ctrlPr>
                      </m:sSupPr>
                      <m:e>
                        <m:r>
                          <a:rPr lang="en-IN"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800" i="1">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800" dirty="0">
                    <a:solidFill>
                      <a:schemeClr val="bg2">
                        <a:lumMod val="50000"/>
                      </a:schemeClr>
                    </a:solidFill>
                    <a:latin typeface="Times New Roman" panose="02020603050405020304" pitchFamily="18" charset="0"/>
                    <a:cs typeface="Times New Roman" panose="02020603050405020304" pitchFamily="18" charset="0"/>
                  </a:rPr>
                  <a:t>. Then for </a:t>
                </a:r>
                <a:r>
                  <a:rPr lang="en-IN" sz="2800" dirty="0">
                    <a:solidFill>
                      <a:srgbClr val="FF0000"/>
                    </a:solidFill>
                    <a:latin typeface="Times New Roman" panose="02020603050405020304" pitchFamily="18" charset="0"/>
                    <a:cs typeface="Times New Roman" panose="02020603050405020304" pitchFamily="18" charset="0"/>
                  </a:rPr>
                  <a:t>large 𝑛(𝑛≥30 )  </a:t>
                </a:r>
                <a:r>
                  <a:rPr lang="en-IN" sz="2800" dirty="0">
                    <a:solidFill>
                      <a:schemeClr val="bg2">
                        <a:lumMod val="50000"/>
                      </a:schemeClr>
                    </a:solidFill>
                    <a:latin typeface="Times New Roman" panose="02020603050405020304" pitchFamily="18" charset="0"/>
                    <a:cs typeface="Times New Roman" panose="02020603050405020304" pitchFamily="18" charset="0"/>
                  </a:rPr>
                  <a:t>the sample total </a:t>
                </a:r>
                <a14:m>
                  <m:oMath xmlns:m="http://schemas.openxmlformats.org/officeDocument/2006/math">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800" dirty="0">
                    <a:solidFill>
                      <a:schemeClr val="bg2">
                        <a:lumMod val="50000"/>
                      </a:schemeClr>
                    </a:solidFill>
                    <a:latin typeface="Times New Roman" panose="02020603050405020304" pitchFamily="18" charset="0"/>
                    <a:cs typeface="Times New Roman" panose="02020603050405020304" pitchFamily="18" charset="0"/>
                  </a:rPr>
                  <a:t> has </a:t>
                </a:r>
                <a:r>
                  <a:rPr lang="en-IN" sz="2800" dirty="0">
                    <a:solidFill>
                      <a:srgbClr val="FF0000"/>
                    </a:solidFill>
                    <a:latin typeface="Times New Roman" panose="02020603050405020304" pitchFamily="18" charset="0"/>
                    <a:cs typeface="Times New Roman" panose="02020603050405020304" pitchFamily="18" charset="0"/>
                  </a:rPr>
                  <a:t>approximately normal </a:t>
                </a:r>
                <a:r>
                  <a:rPr lang="en-IN" sz="2800" dirty="0">
                    <a:solidFill>
                      <a:schemeClr val="bg2">
                        <a:lumMod val="50000"/>
                      </a:schemeClr>
                    </a:solidFill>
                    <a:latin typeface="Times New Roman" panose="02020603050405020304" pitchFamily="18" charset="0"/>
                    <a:cs typeface="Times New Roman" panose="02020603050405020304" pitchFamily="18" charset="0"/>
                  </a:rPr>
                  <a:t>distribution with mean 𝑛𝜇 and variance </a:t>
                </a:r>
                <a14:m>
                  <m:oMath xmlns:m="http://schemas.openxmlformats.org/officeDocument/2006/math">
                    <m:r>
                      <a:rPr lang="en-IN" sz="2800" i="1" dirty="0" smtClean="0">
                        <a:solidFill>
                          <a:schemeClr val="bg2">
                            <a:lumMod val="50000"/>
                          </a:schemeClr>
                        </a:solidFill>
                        <a:latin typeface="Cambria Math" panose="02040503050406030204" pitchFamily="18" charset="0"/>
                        <a:cs typeface="Times New Roman" panose="02020603050405020304" pitchFamily="18" charset="0"/>
                      </a:rPr>
                      <m:t>𝑛</m:t>
                    </m:r>
                    <m:sSup>
                      <m:sSupPr>
                        <m:ctrlPr>
                          <a:rPr lang="en-IN" sz="2800" i="1" dirty="0" smtClean="0">
                            <a:solidFill>
                              <a:schemeClr val="bg2">
                                <a:lumMod val="50000"/>
                              </a:schemeClr>
                            </a:solidFill>
                            <a:latin typeface="Cambria Math" panose="02040503050406030204" pitchFamily="18" charset="0"/>
                            <a:cs typeface="Times New Roman" panose="02020603050405020304" pitchFamily="18" charset="0"/>
                          </a:rPr>
                        </m:ctrlPr>
                      </m:sSupPr>
                      <m:e>
                        <m:r>
                          <a:rPr lang="en-IN" sz="2800" i="1" dirty="0">
                            <a:solidFill>
                              <a:schemeClr val="bg2">
                                <a:lumMod val="50000"/>
                              </a:schemeClr>
                            </a:solidFill>
                            <a:latin typeface="Cambria Math" panose="02040503050406030204" pitchFamily="18" charset="0"/>
                            <a:cs typeface="Times New Roman" panose="02020603050405020304" pitchFamily="18" charset="0"/>
                          </a:rPr>
                          <m:t>𝜎</m:t>
                        </m:r>
                      </m:e>
                      <m:sup>
                        <m:r>
                          <a:rPr lang="en-GB" sz="2800" b="0" i="1" dirty="0" smtClean="0">
                            <a:solidFill>
                              <a:schemeClr val="bg2">
                                <a:lumMod val="50000"/>
                              </a:schemeClr>
                            </a:solidFill>
                            <a:latin typeface="Cambria Math" panose="02040503050406030204" pitchFamily="18" charset="0"/>
                            <a:cs typeface="Times New Roman" panose="02020603050405020304" pitchFamily="18" charset="0"/>
                          </a:rPr>
                          <m:t>2</m:t>
                        </m:r>
                      </m:sup>
                    </m:sSup>
                  </m:oMath>
                </a14:m>
                <a:r>
                  <a:rPr lang="en-IN" sz="2800" dirty="0">
                    <a:solidFill>
                      <a:schemeClr val="bg2">
                        <a:lumMod val="50000"/>
                      </a:schemeClr>
                    </a:solidFill>
                    <a:latin typeface="Times New Roman" panose="02020603050405020304" pitchFamily="18" charset="0"/>
                    <a:cs typeface="Times New Roman" panose="02020603050405020304" pitchFamily="18" charset="0"/>
                  </a:rPr>
                  <a:t>. </a:t>
                </a:r>
              </a:p>
              <a:p>
                <a:pPr marL="0" indent="0" algn="just">
                  <a:buNone/>
                </a:pPr>
                <a:r>
                  <a:rPr lang="en-IN" sz="2800" dirty="0">
                    <a:solidFill>
                      <a:schemeClr val="bg2">
                        <a:lumMod val="50000"/>
                      </a:schemeClr>
                    </a:solidFill>
                    <a:latin typeface="Times New Roman" panose="02020603050405020304" pitchFamily="18" charset="0"/>
                    <a:cs typeface="Times New Roman" panose="02020603050405020304" pitchFamily="18" charset="0"/>
                  </a:rPr>
                  <a:t>Here, mean of </a:t>
                </a:r>
                <a14:m>
                  <m:oMath xmlns:m="http://schemas.openxmlformats.org/officeDocument/2006/math">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800" dirty="0">
                    <a:solidFill>
                      <a:schemeClr val="bg2">
                        <a:lumMod val="50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GB" sz="2800" i="1">
                        <a:solidFill>
                          <a:schemeClr val="bg2">
                            <a:lumMod val="50000"/>
                          </a:schemeClr>
                        </a:solidFill>
                        <a:latin typeface="Cambria Math" panose="02040503050406030204" pitchFamily="18" charset="0"/>
                        <a:cs typeface="Times New Roman" panose="02020603050405020304" pitchFamily="18" charset="0"/>
                      </a:rPr>
                      <m:t>𝐸</m:t>
                    </m:r>
                    <m:d>
                      <m:dPr>
                        <m:ctrlPr>
                          <a:rPr lang="en-GB" sz="2800" i="1">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800" i="1">
                        <a:solidFill>
                          <a:schemeClr val="bg2">
                            <a:lumMod val="50000"/>
                          </a:schemeClr>
                        </a:solidFill>
                        <a:latin typeface="Cambria Math" panose="02040503050406030204" pitchFamily="18" charset="0"/>
                        <a:cs typeface="Times New Roman" panose="02020603050405020304" pitchFamily="18" charset="0"/>
                      </a:rPr>
                      <m:t>=</m:t>
                    </m:r>
                    <m:r>
                      <a:rPr lang="en-GB" sz="2800" i="1">
                        <a:solidFill>
                          <a:schemeClr val="bg2">
                            <a:lumMod val="50000"/>
                          </a:schemeClr>
                        </a:solidFill>
                        <a:latin typeface="Cambria Math" panose="02040503050406030204" pitchFamily="18" charset="0"/>
                        <a:cs typeface="Times New Roman" panose="02020603050405020304" pitchFamily="18" charset="0"/>
                      </a:rPr>
                      <m:t>𝑛</m:t>
                    </m:r>
                    <m:r>
                      <a:rPr lang="en-GB"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𝜇</m:t>
                    </m:r>
                    <m:r>
                      <a:rPr lang="en-GB" sz="2800" b="0" i="0" smtClean="0">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IN" sz="2800" dirty="0">
                    <a:solidFill>
                      <a:schemeClr val="bg2">
                        <a:lumMod val="50000"/>
                      </a:schemeClr>
                    </a:solidFill>
                    <a:latin typeface="Times New Roman" panose="02020603050405020304" pitchFamily="18" charset="0"/>
                    <a:cs typeface="Times New Roman" panose="02020603050405020304" pitchFamily="18" charset="0"/>
                  </a:rPr>
                  <a:t>and variance of </a:t>
                </a:r>
                <a14:m>
                  <m:oMath xmlns:m="http://schemas.openxmlformats.org/officeDocument/2006/math">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oMath>
                </a14:m>
                <a:r>
                  <a:rPr lang="en-IN" sz="2800" dirty="0">
                    <a:solidFill>
                      <a:schemeClr val="bg2">
                        <a:lumMod val="5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GB" sz="2800" i="1">
                        <a:solidFill>
                          <a:schemeClr val="bg2">
                            <a:lumMod val="50000"/>
                          </a:schemeClr>
                        </a:solidFill>
                        <a:latin typeface="Cambria Math" panose="02040503050406030204" pitchFamily="18" charset="0"/>
                        <a:cs typeface="Times New Roman" panose="02020603050405020304" pitchFamily="18" charset="0"/>
                      </a:rPr>
                      <m:t>𝑉</m:t>
                    </m:r>
                    <m:d>
                      <m:dPr>
                        <m:ctrlPr>
                          <a:rPr lang="en-GB" sz="2800" i="1">
                            <a:solidFill>
                              <a:schemeClr val="bg2">
                                <a:lumMod val="50000"/>
                              </a:schemeClr>
                            </a:solidFill>
                            <a:latin typeface="Cambria Math" panose="02040503050406030204" pitchFamily="18" charset="0"/>
                            <a:cs typeface="Times New Roman" panose="02020603050405020304" pitchFamily="18" charset="0"/>
                          </a:rPr>
                        </m:ctrlPr>
                      </m:dPr>
                      <m:e>
                        <m:nary>
                          <m:naryPr>
                            <m:chr m:val="∑"/>
                            <m:subHide m:val="on"/>
                            <m:supHide m:val="on"/>
                            <m:ctrlPr>
                              <a:rPr lang="en-IN" sz="2800" i="1">
                                <a:solidFill>
                                  <a:schemeClr val="bg2">
                                    <a:lumMod val="50000"/>
                                  </a:schemeClr>
                                </a:solidFill>
                                <a:latin typeface="Cambria Math" panose="02040503050406030204" pitchFamily="18" charset="0"/>
                                <a:cs typeface="Times New Roman" panose="02020603050405020304" pitchFamily="18" charset="0"/>
                              </a:rPr>
                            </m:ctrlPr>
                          </m:naryPr>
                          <m:sub/>
                          <m:sup/>
                          <m:e>
                            <m:r>
                              <a:rPr lang="en-GB" sz="2800" i="1">
                                <a:solidFill>
                                  <a:schemeClr val="bg2">
                                    <a:lumMod val="50000"/>
                                  </a:schemeClr>
                                </a:solidFill>
                                <a:latin typeface="Cambria Math" panose="02040503050406030204" pitchFamily="18" charset="0"/>
                                <a:cs typeface="Times New Roman" panose="02020603050405020304" pitchFamily="18" charset="0"/>
                              </a:rPr>
                              <m:t>𝑋</m:t>
                            </m:r>
                          </m:e>
                        </m:nary>
                      </m:e>
                    </m:d>
                    <m:r>
                      <a:rPr lang="en-GB" sz="2800" i="1">
                        <a:solidFill>
                          <a:schemeClr val="bg2">
                            <a:lumMod val="50000"/>
                          </a:schemeClr>
                        </a:solidFill>
                        <a:latin typeface="Cambria Math" panose="02040503050406030204" pitchFamily="18" charset="0"/>
                        <a:cs typeface="Times New Roman" panose="02020603050405020304" pitchFamily="18" charset="0"/>
                      </a:rPr>
                      <m:t>=</m:t>
                    </m:r>
                    <m:r>
                      <a:rPr lang="en-GB" sz="2800" i="1">
                        <a:solidFill>
                          <a:schemeClr val="bg2">
                            <a:lumMod val="50000"/>
                          </a:schemeClr>
                        </a:solidFill>
                        <a:latin typeface="Cambria Math" panose="02040503050406030204" pitchFamily="18" charset="0"/>
                        <a:cs typeface="Times New Roman" panose="02020603050405020304" pitchFamily="18" charset="0"/>
                      </a:rPr>
                      <m:t>𝑛</m:t>
                    </m:r>
                    <m:sSup>
                      <m:sSupPr>
                        <m:ctrlPr>
                          <a:rPr lang="en-GB" sz="2800" i="1">
                            <a:solidFill>
                              <a:schemeClr val="bg2">
                                <a:lumMod val="50000"/>
                              </a:schemeClr>
                            </a:solidFill>
                            <a:latin typeface="Cambria Math" panose="02040503050406030204" pitchFamily="18" charset="0"/>
                            <a:cs typeface="Times New Roman" panose="02020603050405020304" pitchFamily="18" charset="0"/>
                          </a:rPr>
                        </m:ctrlPr>
                      </m:sSupPr>
                      <m:e>
                        <m:r>
                          <a:rPr lang="en-GB" sz="2800" i="1">
                            <a:solidFill>
                              <a:schemeClr val="bg2">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GB" sz="2800" i="1">
                            <a:solidFill>
                              <a:schemeClr val="bg2">
                                <a:lumMod val="50000"/>
                              </a:schemeClr>
                            </a:solidFill>
                            <a:latin typeface="Cambria Math" panose="02040503050406030204" pitchFamily="18" charset="0"/>
                            <a:cs typeface="Times New Roman" panose="02020603050405020304" pitchFamily="18" charset="0"/>
                          </a:rPr>
                          <m:t>2</m:t>
                        </m:r>
                      </m:sup>
                    </m:sSup>
                  </m:oMath>
                </a14:m>
                <a:endParaRPr lang="en-IN" sz="2800" dirty="0">
                  <a:solidFill>
                    <a:schemeClr val="bg2">
                      <a:lumMod val="50000"/>
                    </a:schemeClr>
                  </a:solidFill>
                  <a:latin typeface="Times New Roman" panose="02020603050405020304" pitchFamily="18" charset="0"/>
                  <a:cs typeface="Times New Roman" panose="02020603050405020304" pitchFamily="18" charset="0"/>
                </a:endParaRPr>
              </a:p>
              <a:p>
                <a:pPr marL="0" indent="0" algn="just">
                  <a:buNone/>
                </a:pPr>
                <a:r>
                  <a:rPr lang="en-IN" sz="2800" dirty="0">
                    <a:solidFill>
                      <a:schemeClr val="bg2">
                        <a:lumMod val="50000"/>
                      </a:schemeClr>
                    </a:solidFill>
                    <a:latin typeface="Times New Roman" panose="02020603050405020304" pitchFamily="18" charset="0"/>
                    <a:cs typeface="Times New Roman" panose="02020603050405020304" pitchFamily="18" charset="0"/>
                  </a:rPr>
                  <a:t>The Theorems, such as, Theorem 3 and Theorem 4 are known as the </a:t>
                </a:r>
                <a:r>
                  <a:rPr lang="en-IN" sz="2800" dirty="0">
                    <a:solidFill>
                      <a:srgbClr val="FF0000"/>
                    </a:solidFill>
                    <a:latin typeface="Times New Roman" panose="02020603050405020304" pitchFamily="18" charset="0"/>
                    <a:cs typeface="Times New Roman" panose="02020603050405020304" pitchFamily="18" charset="0"/>
                  </a:rPr>
                  <a:t>Central Limit Theorem</a:t>
                </a:r>
                <a:r>
                  <a:rPr lang="en-IN" sz="2800" dirty="0">
                    <a:solidFill>
                      <a:schemeClr val="bg2">
                        <a:lumMod val="50000"/>
                      </a:schemeClr>
                    </a:solidFill>
                    <a:latin typeface="Times New Roman" panose="02020603050405020304" pitchFamily="18" charset="0"/>
                    <a:cs typeface="Times New Roman" panose="02020603050405020304" pitchFamily="18" charset="0"/>
                  </a:rPr>
                  <a:t>.</a:t>
                </a:r>
                <a:endParaRPr lang="en-GB" sz="2800" dirty="0">
                  <a:solidFill>
                    <a:schemeClr val="bg2">
                      <a:lumMod val="50000"/>
                    </a:schemeClr>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5288" y="1447800"/>
                <a:ext cx="8193911" cy="4114800"/>
              </a:xfrm>
              <a:blipFill rotWithShape="0">
                <a:blip r:embed="rId2"/>
                <a:stretch>
                  <a:fillRect l="-1563" t="-1630" r="-1488" b="-16148"/>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9ED7AF13-516F-4B31-A81B-2E1F58E3C5C0}"/>
              </a:ext>
            </a:extLst>
          </p:cNvPr>
          <p:cNvSpPr>
            <a:spLocks noGrp="1"/>
          </p:cNvSpPr>
          <p:nvPr>
            <p:ph type="dt" sz="half" idx="10"/>
          </p:nvPr>
        </p:nvSpPr>
        <p:spPr/>
        <p:txBody>
          <a:bodyPr/>
          <a:lstStyle/>
          <a:p>
            <a:pPr>
              <a:defRPr/>
            </a:pPr>
            <a:fld id="{C748BF10-EE67-4943-BEFA-901C63E751AD}" type="datetime5">
              <a:rPr lang="en-US" smtClean="0"/>
              <a:t>9-Apr-23</a:t>
            </a:fld>
            <a:endParaRPr lang="en-US"/>
          </a:p>
        </p:txBody>
      </p:sp>
      <p:sp>
        <p:nvSpPr>
          <p:cNvPr id="4" name="Footer Placeholder 3">
            <a:extLst>
              <a:ext uri="{FF2B5EF4-FFF2-40B4-BE49-F238E27FC236}">
                <a16:creationId xmlns:a16="http://schemas.microsoft.com/office/drawing/2014/main" id="{3FE6FA85-4D95-4757-9B88-D9CBAECA75B7}"/>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17F4F9D5-08E6-4A0E-B826-2747B4B5A967}"/>
              </a:ext>
            </a:extLst>
          </p:cNvPr>
          <p:cNvSpPr>
            <a:spLocks noGrp="1"/>
          </p:cNvSpPr>
          <p:nvPr>
            <p:ph type="sldNum" sz="quarter" idx="12"/>
          </p:nvPr>
        </p:nvSpPr>
        <p:spPr/>
        <p:txBody>
          <a:bodyPr/>
          <a:lstStyle/>
          <a:p>
            <a:fld id="{906F6DFE-AA00-4BFD-9D61-CA29BB78DE22}" type="slidenum">
              <a:rPr lang="en-US" altLang="en-US" smtClean="0"/>
              <a:pPr/>
              <a:t>48</a:t>
            </a:fld>
            <a:endParaRPr lang="en-US" altLang="en-US"/>
          </a:p>
        </p:txBody>
      </p:sp>
    </p:spTree>
    <p:extLst>
      <p:ext uri="{BB962C8B-B14F-4D97-AF65-F5344CB8AC3E}">
        <p14:creationId xmlns:p14="http://schemas.microsoft.com/office/powerpoint/2010/main" val="345550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11: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7926" y="1524000"/>
                <a:ext cx="8211273"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a population consists of 8 numbers </a:t>
                </a:r>
                <a14:m>
                  <m:oMath xmlns:m="http://schemas.openxmlformats.org/officeDocument/2006/math">
                    <m:d>
                      <m:dPr>
                        <m:begChr m:val="{"/>
                        <m:endChr m:val="}"/>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55, 56, 57, 58, 59, 60, 61, 68</m:t>
                        </m:r>
                      </m:e>
                    </m:d>
                  </m:oMath>
                </a14:m>
                <a:r>
                  <a:rPr lang="en-IN" dirty="0">
                    <a:latin typeface="Times New Roman" panose="02020603050405020304" pitchFamily="18" charset="0"/>
                    <a:cs typeface="Times New Roman" panose="02020603050405020304" pitchFamily="18" charset="0"/>
                  </a:rPr>
                  <a:t>. The population distribution can be shown as</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7926" y="1524000"/>
                <a:ext cx="8211273" cy="4114800"/>
              </a:xfrm>
              <a:blipFill rotWithShape="0">
                <a:blip r:embed="rId2"/>
                <a:stretch>
                  <a:fillRect l="-1856" t="-2074" r="-19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616960668"/>
                  </p:ext>
                </p:extLst>
              </p:nvPr>
            </p:nvGraphicFramePr>
            <p:xfrm>
              <a:off x="1447797" y="3200400"/>
              <a:ext cx="4876803" cy="838200"/>
            </p:xfrm>
            <a:graphic>
              <a:graphicData uri="http://schemas.openxmlformats.org/drawingml/2006/table">
                <a:tbl>
                  <a:tblPr firstRow="1" bandRow="1">
                    <a:tableStyleId>{16D9F66E-5EB9-4882-86FB-DCBF35E3C3E4}</a:tableStyleId>
                  </a:tblPr>
                  <a:tblGrid>
                    <a:gridCol w="541867">
                      <a:extLst>
                        <a:ext uri="{9D8B030D-6E8A-4147-A177-3AD203B41FA5}">
                          <a16:colId xmlns:a16="http://schemas.microsoft.com/office/drawing/2014/main" val="20000"/>
                        </a:ext>
                      </a:extLst>
                    </a:gridCol>
                    <a:gridCol w="541867">
                      <a:extLst>
                        <a:ext uri="{9D8B030D-6E8A-4147-A177-3AD203B41FA5}">
                          <a16:colId xmlns:a16="http://schemas.microsoft.com/office/drawing/2014/main" val="20001"/>
                        </a:ext>
                      </a:extLst>
                    </a:gridCol>
                    <a:gridCol w="541867">
                      <a:extLst>
                        <a:ext uri="{9D8B030D-6E8A-4147-A177-3AD203B41FA5}">
                          <a16:colId xmlns:a16="http://schemas.microsoft.com/office/drawing/2014/main" val="20002"/>
                        </a:ext>
                      </a:extLst>
                    </a:gridCol>
                    <a:gridCol w="541867">
                      <a:extLst>
                        <a:ext uri="{9D8B030D-6E8A-4147-A177-3AD203B41FA5}">
                          <a16:colId xmlns:a16="http://schemas.microsoft.com/office/drawing/2014/main" val="20003"/>
                        </a:ext>
                      </a:extLst>
                    </a:gridCol>
                    <a:gridCol w="541867">
                      <a:extLst>
                        <a:ext uri="{9D8B030D-6E8A-4147-A177-3AD203B41FA5}">
                          <a16:colId xmlns:a16="http://schemas.microsoft.com/office/drawing/2014/main" val="20004"/>
                        </a:ext>
                      </a:extLst>
                    </a:gridCol>
                    <a:gridCol w="541867">
                      <a:extLst>
                        <a:ext uri="{9D8B030D-6E8A-4147-A177-3AD203B41FA5}">
                          <a16:colId xmlns:a16="http://schemas.microsoft.com/office/drawing/2014/main" val="20005"/>
                        </a:ext>
                      </a:extLst>
                    </a:gridCol>
                    <a:gridCol w="541867">
                      <a:extLst>
                        <a:ext uri="{9D8B030D-6E8A-4147-A177-3AD203B41FA5}">
                          <a16:colId xmlns:a16="http://schemas.microsoft.com/office/drawing/2014/main" val="20006"/>
                        </a:ext>
                      </a:extLst>
                    </a:gridCol>
                    <a:gridCol w="541867">
                      <a:extLst>
                        <a:ext uri="{9D8B030D-6E8A-4147-A177-3AD203B41FA5}">
                          <a16:colId xmlns:a16="http://schemas.microsoft.com/office/drawing/2014/main" val="20007"/>
                        </a:ext>
                      </a:extLst>
                    </a:gridCol>
                    <a:gridCol w="541867">
                      <a:extLst>
                        <a:ext uri="{9D8B030D-6E8A-4147-A177-3AD203B41FA5}">
                          <a16:colId xmlns:a16="http://schemas.microsoft.com/office/drawing/2014/main" val="20008"/>
                        </a:ext>
                      </a:extLst>
                    </a:gridCol>
                  </a:tblGrid>
                  <a:tr h="404631">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55</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56</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57</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58</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59</m:t>
                                </m:r>
                              </m:oMath>
                            </m:oMathPara>
                          </a14:m>
                          <a:endParaRPr lang="en-US" b="0"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60</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68</m:t>
                                </m:r>
                              </m:oMath>
                            </m:oMathPara>
                          </a14:m>
                          <a:endParaRPr lang="en-US" dirty="0"/>
                        </a:p>
                      </a:txBody>
                      <a:tcPr/>
                    </a:tc>
                    <a:extLst>
                      <a:ext uri="{0D108BD9-81ED-4DB2-BD59-A6C34878D82A}">
                        <a16:rowId xmlns:a16="http://schemas.microsoft.com/office/drawing/2014/main" val="10000"/>
                      </a:ext>
                    </a:extLst>
                  </a:tr>
                  <a:tr h="43356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0.23</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0.02</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0.01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0.70</m:t>
                                </m:r>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616960668"/>
                  </p:ext>
                </p:extLst>
              </p:nvPr>
            </p:nvGraphicFramePr>
            <p:xfrm>
              <a:off x="1447797" y="3200400"/>
              <a:ext cx="4876803" cy="838200"/>
            </p:xfrm>
            <a:graphic>
              <a:graphicData uri="http://schemas.openxmlformats.org/drawingml/2006/table">
                <a:tbl>
                  <a:tblPr firstRow="1" bandRow="1">
                    <a:tableStyleId>{16D9F66E-5EB9-4882-86FB-DCBF35E3C3E4}</a:tableStyleId>
                  </a:tblPr>
                  <a:tblGrid>
                    <a:gridCol w="541867"/>
                    <a:gridCol w="541867"/>
                    <a:gridCol w="541867"/>
                    <a:gridCol w="541867"/>
                    <a:gridCol w="541867"/>
                    <a:gridCol w="541867"/>
                    <a:gridCol w="541867"/>
                    <a:gridCol w="541867"/>
                    <a:gridCol w="541867"/>
                  </a:tblGrid>
                  <a:tr h="404631">
                    <a:tc>
                      <a:txBody>
                        <a:bodyPr/>
                        <a:lstStyle/>
                        <a:p>
                          <a:endParaRPr lang="en-US"/>
                        </a:p>
                      </a:txBody>
                      <a:tcPr>
                        <a:blipFill rotWithShape="0">
                          <a:blip r:embed="rId3"/>
                          <a:stretch>
                            <a:fillRect l="-1124" t="-2985" r="-802247" b="-108955"/>
                          </a:stretch>
                        </a:blipFill>
                      </a:tcPr>
                    </a:tc>
                    <a:tc>
                      <a:txBody>
                        <a:bodyPr/>
                        <a:lstStyle/>
                        <a:p>
                          <a:endParaRPr lang="en-US"/>
                        </a:p>
                      </a:txBody>
                      <a:tcPr>
                        <a:blipFill rotWithShape="0">
                          <a:blip r:embed="rId3"/>
                          <a:stretch>
                            <a:fillRect l="-101124" t="-2985" r="-702247" b="-108955"/>
                          </a:stretch>
                        </a:blipFill>
                      </a:tcPr>
                    </a:tc>
                    <a:tc>
                      <a:txBody>
                        <a:bodyPr/>
                        <a:lstStyle/>
                        <a:p>
                          <a:endParaRPr lang="en-US"/>
                        </a:p>
                      </a:txBody>
                      <a:tcPr>
                        <a:blipFill rotWithShape="0">
                          <a:blip r:embed="rId3"/>
                          <a:stretch>
                            <a:fillRect l="-201124" t="-2985" r="-602247" b="-108955"/>
                          </a:stretch>
                        </a:blipFill>
                      </a:tcPr>
                    </a:tc>
                    <a:tc>
                      <a:txBody>
                        <a:bodyPr/>
                        <a:lstStyle/>
                        <a:p>
                          <a:endParaRPr lang="en-US"/>
                        </a:p>
                      </a:txBody>
                      <a:tcPr>
                        <a:blipFill rotWithShape="0">
                          <a:blip r:embed="rId3"/>
                          <a:stretch>
                            <a:fillRect l="-301124" t="-2985" r="-502247" b="-108955"/>
                          </a:stretch>
                        </a:blipFill>
                      </a:tcPr>
                    </a:tc>
                    <a:tc>
                      <a:txBody>
                        <a:bodyPr/>
                        <a:lstStyle/>
                        <a:p>
                          <a:endParaRPr lang="en-US"/>
                        </a:p>
                      </a:txBody>
                      <a:tcPr>
                        <a:blipFill rotWithShape="0">
                          <a:blip r:embed="rId3"/>
                          <a:stretch>
                            <a:fillRect l="-401124" t="-2985" r="-402247" b="-108955"/>
                          </a:stretch>
                        </a:blipFill>
                      </a:tcPr>
                    </a:tc>
                    <a:tc>
                      <a:txBody>
                        <a:bodyPr/>
                        <a:lstStyle/>
                        <a:p>
                          <a:endParaRPr lang="en-US"/>
                        </a:p>
                      </a:txBody>
                      <a:tcPr>
                        <a:blipFill rotWithShape="0">
                          <a:blip r:embed="rId3"/>
                          <a:stretch>
                            <a:fillRect l="-501124" t="-2985" r="-302247" b="-108955"/>
                          </a:stretch>
                        </a:blipFill>
                      </a:tcPr>
                    </a:tc>
                    <a:tc>
                      <a:txBody>
                        <a:bodyPr/>
                        <a:lstStyle/>
                        <a:p>
                          <a:endParaRPr lang="en-US"/>
                        </a:p>
                      </a:txBody>
                      <a:tcPr>
                        <a:blipFill rotWithShape="0">
                          <a:blip r:embed="rId3"/>
                          <a:stretch>
                            <a:fillRect l="-601124" t="-2985" r="-202247" b="-108955"/>
                          </a:stretch>
                        </a:blipFill>
                      </a:tcPr>
                    </a:tc>
                    <a:tc>
                      <a:txBody>
                        <a:bodyPr/>
                        <a:lstStyle/>
                        <a:p>
                          <a:endParaRPr lang="en-US"/>
                        </a:p>
                      </a:txBody>
                      <a:tcPr>
                        <a:blipFill rotWithShape="0">
                          <a:blip r:embed="rId3"/>
                          <a:stretch>
                            <a:fillRect l="-701124" t="-2985" r="-102247" b="-108955"/>
                          </a:stretch>
                        </a:blipFill>
                      </a:tcPr>
                    </a:tc>
                    <a:tc>
                      <a:txBody>
                        <a:bodyPr/>
                        <a:lstStyle/>
                        <a:p>
                          <a:endParaRPr lang="en-US"/>
                        </a:p>
                      </a:txBody>
                      <a:tcPr>
                        <a:blipFill rotWithShape="0">
                          <a:blip r:embed="rId3"/>
                          <a:stretch>
                            <a:fillRect l="-801124" t="-2985" r="-2247" b="-108955"/>
                          </a:stretch>
                        </a:blipFill>
                      </a:tcPr>
                    </a:tc>
                  </a:tr>
                  <a:tr h="433569">
                    <a:tc>
                      <a:txBody>
                        <a:bodyPr/>
                        <a:lstStyle/>
                        <a:p>
                          <a:endParaRPr lang="en-US"/>
                        </a:p>
                      </a:txBody>
                      <a:tcPr>
                        <a:blipFill rotWithShape="0">
                          <a:blip r:embed="rId3"/>
                          <a:stretch>
                            <a:fillRect l="-1124" t="-97183" r="-802247" b="-2817"/>
                          </a:stretch>
                        </a:blipFill>
                      </a:tcPr>
                    </a:tc>
                    <a:tc>
                      <a:txBody>
                        <a:bodyPr/>
                        <a:lstStyle/>
                        <a:p>
                          <a:endParaRPr lang="en-US"/>
                        </a:p>
                      </a:txBody>
                      <a:tcPr>
                        <a:blipFill rotWithShape="0">
                          <a:blip r:embed="rId3"/>
                          <a:stretch>
                            <a:fillRect l="-101124" t="-97183" r="-702247" b="-2817"/>
                          </a:stretch>
                        </a:blipFill>
                      </a:tcPr>
                    </a:tc>
                    <a:tc>
                      <a:txBody>
                        <a:bodyPr/>
                        <a:lstStyle/>
                        <a:p>
                          <a:endParaRPr lang="en-US"/>
                        </a:p>
                      </a:txBody>
                      <a:tcPr>
                        <a:blipFill rotWithShape="0">
                          <a:blip r:embed="rId3"/>
                          <a:stretch>
                            <a:fillRect l="-201124" t="-97183" r="-602247" b="-2817"/>
                          </a:stretch>
                        </a:blipFill>
                      </a:tcPr>
                    </a:tc>
                    <a:tc>
                      <a:txBody>
                        <a:bodyPr/>
                        <a:lstStyle/>
                        <a:p>
                          <a:endParaRPr lang="en-US"/>
                        </a:p>
                      </a:txBody>
                      <a:tcPr>
                        <a:blipFill rotWithShape="0">
                          <a:blip r:embed="rId3"/>
                          <a:stretch>
                            <a:fillRect l="-301124" t="-97183" r="-502247" b="-2817"/>
                          </a:stretch>
                        </a:blipFill>
                      </a:tcPr>
                    </a:tc>
                    <a:tc>
                      <a:txBody>
                        <a:bodyPr/>
                        <a:lstStyle/>
                        <a:p>
                          <a:endParaRPr lang="en-US"/>
                        </a:p>
                      </a:txBody>
                      <a:tcPr>
                        <a:blipFill rotWithShape="0">
                          <a:blip r:embed="rId3"/>
                          <a:stretch>
                            <a:fillRect l="-401124" t="-97183" r="-402247" b="-2817"/>
                          </a:stretch>
                        </a:blipFill>
                      </a:tcPr>
                    </a:tc>
                    <a:tc>
                      <a:txBody>
                        <a:bodyPr/>
                        <a:lstStyle/>
                        <a:p>
                          <a:endParaRPr lang="en-US"/>
                        </a:p>
                      </a:txBody>
                      <a:tcPr>
                        <a:blipFill rotWithShape="0">
                          <a:blip r:embed="rId3"/>
                          <a:stretch>
                            <a:fillRect l="-501124" t="-97183" r="-302247" b="-2817"/>
                          </a:stretch>
                        </a:blipFill>
                      </a:tcPr>
                    </a:tc>
                    <a:tc>
                      <a:txBody>
                        <a:bodyPr/>
                        <a:lstStyle/>
                        <a:p>
                          <a:endParaRPr lang="en-US"/>
                        </a:p>
                      </a:txBody>
                      <a:tcPr>
                        <a:blipFill rotWithShape="0">
                          <a:blip r:embed="rId3"/>
                          <a:stretch>
                            <a:fillRect l="-601124" t="-97183" r="-202247" b="-2817"/>
                          </a:stretch>
                        </a:blipFill>
                      </a:tcPr>
                    </a:tc>
                    <a:tc>
                      <a:txBody>
                        <a:bodyPr/>
                        <a:lstStyle/>
                        <a:p>
                          <a:endParaRPr lang="en-US"/>
                        </a:p>
                      </a:txBody>
                      <a:tcPr>
                        <a:blipFill rotWithShape="0">
                          <a:blip r:embed="rId3"/>
                          <a:stretch>
                            <a:fillRect l="-701124" t="-97183" r="-102247" b="-2817"/>
                          </a:stretch>
                        </a:blipFill>
                      </a:tcPr>
                    </a:tc>
                    <a:tc>
                      <a:txBody>
                        <a:bodyPr/>
                        <a:lstStyle/>
                        <a:p>
                          <a:endParaRPr lang="en-US"/>
                        </a:p>
                      </a:txBody>
                      <a:tcPr>
                        <a:blipFill rotWithShape="0">
                          <a:blip r:embed="rId3"/>
                          <a:stretch>
                            <a:fillRect l="-801124" t="-97183" r="-2247" b="-2817"/>
                          </a:stretch>
                        </a:blipFill>
                      </a:tcPr>
                    </a:tc>
                  </a:tr>
                </a:tbl>
              </a:graphicData>
            </a:graphic>
          </p:graphicFrame>
        </mc:Fallback>
      </mc:AlternateContent>
      <p:sp>
        <p:nvSpPr>
          <p:cNvPr id="5" name="Date Placeholder 4">
            <a:extLst>
              <a:ext uri="{FF2B5EF4-FFF2-40B4-BE49-F238E27FC236}">
                <a16:creationId xmlns:a16="http://schemas.microsoft.com/office/drawing/2014/main" id="{456675A6-AD98-4662-9F8E-2F6CB7BF30AE}"/>
              </a:ext>
            </a:extLst>
          </p:cNvPr>
          <p:cNvSpPr>
            <a:spLocks noGrp="1"/>
          </p:cNvSpPr>
          <p:nvPr>
            <p:ph type="dt" sz="half" idx="10"/>
          </p:nvPr>
        </p:nvSpPr>
        <p:spPr/>
        <p:txBody>
          <a:bodyPr/>
          <a:lstStyle/>
          <a:p>
            <a:pPr>
              <a:defRPr/>
            </a:pPr>
            <a:fld id="{54EC99F6-9422-4549-B7DF-B302F7C19FC0}" type="datetime5">
              <a:rPr lang="en-US" smtClean="0"/>
              <a:t>9-Apr-23</a:t>
            </a:fld>
            <a:endParaRPr lang="en-US"/>
          </a:p>
        </p:txBody>
      </p:sp>
      <p:sp>
        <p:nvSpPr>
          <p:cNvPr id="6" name="Footer Placeholder 5">
            <a:extLst>
              <a:ext uri="{FF2B5EF4-FFF2-40B4-BE49-F238E27FC236}">
                <a16:creationId xmlns:a16="http://schemas.microsoft.com/office/drawing/2014/main" id="{1E9B3DC2-CE54-47BC-853C-7A6634BB8C16}"/>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3E7CD785-B0D7-4C6A-B28E-D56B07B7545C}"/>
              </a:ext>
            </a:extLst>
          </p:cNvPr>
          <p:cNvSpPr>
            <a:spLocks noGrp="1"/>
          </p:cNvSpPr>
          <p:nvPr>
            <p:ph type="sldNum" sz="quarter" idx="12"/>
          </p:nvPr>
        </p:nvSpPr>
        <p:spPr/>
        <p:txBody>
          <a:bodyPr/>
          <a:lstStyle/>
          <a:p>
            <a:fld id="{906F6DFE-AA00-4BFD-9D61-CA29BB78DE22}" type="slidenum">
              <a:rPr lang="en-US" altLang="en-US" smtClean="0"/>
              <a:pPr/>
              <a:t>49</a:t>
            </a:fld>
            <a:endParaRPr lang="en-US" altLang="en-US"/>
          </a:p>
        </p:txBody>
      </p:sp>
    </p:spTree>
    <p:extLst>
      <p:ext uri="{BB962C8B-B14F-4D97-AF65-F5344CB8AC3E}">
        <p14:creationId xmlns:p14="http://schemas.microsoft.com/office/powerpoint/2010/main" val="170739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0D6DB-037A-41B6-A93E-200E419D41AE}"/>
              </a:ext>
            </a:extLst>
          </p:cNvPr>
          <p:cNvSpPr>
            <a:spLocks noGrp="1"/>
          </p:cNvSpPr>
          <p:nvPr>
            <p:ph type="dt" sz="half" idx="10"/>
          </p:nvPr>
        </p:nvSpPr>
        <p:spPr/>
        <p:txBody>
          <a:bodyPr/>
          <a:lstStyle/>
          <a:p>
            <a:pPr>
              <a:defRPr/>
            </a:pPr>
            <a:fld id="{1E772E90-E99C-4522-BAEF-03CE184CB8CC}" type="datetime5">
              <a:rPr lang="en-US" smtClean="0"/>
              <a:t>9-Apr-23</a:t>
            </a:fld>
            <a:endParaRPr lang="en-US"/>
          </a:p>
        </p:txBody>
      </p:sp>
      <p:sp>
        <p:nvSpPr>
          <p:cNvPr id="5" name="Footer Placeholder 4">
            <a:extLst>
              <a:ext uri="{FF2B5EF4-FFF2-40B4-BE49-F238E27FC236}">
                <a16:creationId xmlns:a16="http://schemas.microsoft.com/office/drawing/2014/main" id="{53A46B4C-637D-4CD1-B962-CA25693BF73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FE7365C-B226-4EEB-946C-9D3B0869659A}"/>
              </a:ext>
            </a:extLst>
          </p:cNvPr>
          <p:cNvSpPr>
            <a:spLocks noGrp="1"/>
          </p:cNvSpPr>
          <p:nvPr>
            <p:ph type="sldNum" sz="quarter" idx="12"/>
          </p:nvPr>
        </p:nvSpPr>
        <p:spPr/>
        <p:txBody>
          <a:bodyPr/>
          <a:lstStyle/>
          <a:p>
            <a:fld id="{906F6DFE-AA00-4BFD-9D61-CA29BB78DE22}" type="slidenum">
              <a:rPr lang="en-US" altLang="en-US" smtClean="0"/>
              <a:pPr/>
              <a:t>5</a:t>
            </a:fld>
            <a:endParaRPr lang="en-US" altLang="en-US"/>
          </a:p>
        </p:txBody>
      </p:sp>
      <p:sp>
        <p:nvSpPr>
          <p:cNvPr id="7" name="Rectangle 3">
            <a:extLst>
              <a:ext uri="{FF2B5EF4-FFF2-40B4-BE49-F238E27FC236}">
                <a16:creationId xmlns:a16="http://schemas.microsoft.com/office/drawing/2014/main" id="{25CC8A11-B98D-46CF-AC5A-A12BD4899CED}"/>
              </a:ext>
            </a:extLst>
          </p:cNvPr>
          <p:cNvSpPr>
            <a:spLocks noChangeArrowheads="1"/>
          </p:cNvSpPr>
          <p:nvPr/>
        </p:nvSpPr>
        <p:spPr bwMode="auto">
          <a:xfrm>
            <a:off x="638175" y="1561604"/>
            <a:ext cx="7934325" cy="951543"/>
          </a:xfrm>
          <a:prstGeom prst="rect">
            <a:avLst/>
          </a:prstGeom>
          <a:noFill/>
          <a:ln w="12700">
            <a:noFill/>
            <a:miter lim="800000"/>
            <a:headEnd/>
            <a:tailEnd/>
          </a:ln>
        </p:spPr>
        <p:txBody>
          <a:bodyPr lIns="90488" tIns="44450" rIns="90488" bIns="44450">
            <a:spAutoFit/>
          </a:bodyPr>
          <a:lstStyle/>
          <a:p>
            <a:pPr algn="just" eaLnBrk="0" hangingPunct="0">
              <a:spcBef>
                <a:spcPct val="20000"/>
              </a:spcBef>
              <a:tabLst>
                <a:tab pos="8229600" algn="r"/>
              </a:tabLst>
            </a:pPr>
            <a:r>
              <a:rPr lang="en-US" sz="2800" dirty="0">
                <a:solidFill>
                  <a:schemeClr val="bg2">
                    <a:lumMod val="25000"/>
                  </a:schemeClr>
                </a:solidFill>
                <a:latin typeface="Times New Roman" panose="02020603050405020304" pitchFamily="18" charset="0"/>
                <a:cs typeface="Times New Roman" panose="02020603050405020304" pitchFamily="18" charset="0"/>
              </a:rPr>
              <a:t>Let X be the volume of milk produced in a morning milking (liter's per day) for NZ cows.</a:t>
            </a:r>
          </a:p>
        </p:txBody>
      </p:sp>
      <p:sp>
        <p:nvSpPr>
          <p:cNvPr id="8" name="Rectangle 30">
            <a:extLst>
              <a:ext uri="{FF2B5EF4-FFF2-40B4-BE49-F238E27FC236}">
                <a16:creationId xmlns:a16="http://schemas.microsoft.com/office/drawing/2014/main" id="{0FA4A507-1B71-4699-97F4-DF6356E8D3F7}"/>
              </a:ext>
            </a:extLst>
          </p:cNvPr>
          <p:cNvSpPr>
            <a:spLocks noChangeArrowheads="1"/>
          </p:cNvSpPr>
          <p:nvPr/>
        </p:nvSpPr>
        <p:spPr bwMode="auto">
          <a:xfrm>
            <a:off x="571500" y="2501970"/>
            <a:ext cx="6068378" cy="520655"/>
          </a:xfrm>
          <a:prstGeom prst="rect">
            <a:avLst/>
          </a:prstGeom>
          <a:noFill/>
          <a:ln w="12700">
            <a:noFill/>
            <a:miter lim="800000"/>
            <a:headEnd/>
            <a:tailEnd/>
          </a:ln>
        </p:spPr>
        <p:txBody>
          <a:bodyPr wrap="square" lIns="90488" tIns="44450" rIns="90488" bIns="44450">
            <a:spAutoFit/>
          </a:bodyPr>
          <a:lstStyle/>
          <a:p>
            <a:pPr eaLnBrk="0" hangingPunct="0">
              <a:spcBef>
                <a:spcPct val="20000"/>
              </a:spcBef>
              <a:tabLst>
                <a:tab pos="8229600" algn="r"/>
              </a:tabLst>
            </a:pPr>
            <a:r>
              <a:rPr lang="en-US" sz="2800" b="1" dirty="0">
                <a:solidFill>
                  <a:schemeClr val="bg2">
                    <a:lumMod val="25000"/>
                  </a:schemeClr>
                </a:solidFill>
                <a:latin typeface="Times New Roman" panose="02020603050405020304" pitchFamily="18" charset="0"/>
                <a:cs typeface="Times New Roman" panose="02020603050405020304" pitchFamily="18" charset="0"/>
              </a:rPr>
              <a:t>Probability Distribution:</a:t>
            </a:r>
          </a:p>
        </p:txBody>
      </p:sp>
      <p:pic>
        <p:nvPicPr>
          <p:cNvPr id="9" name="Picture 2">
            <a:extLst>
              <a:ext uri="{FF2B5EF4-FFF2-40B4-BE49-F238E27FC236}">
                <a16:creationId xmlns:a16="http://schemas.microsoft.com/office/drawing/2014/main" id="{21668398-44FE-4833-BCDB-D2D6335255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873" y="3022625"/>
            <a:ext cx="3058478" cy="287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690D1311-6695-4F57-B32E-23273EEBB514}"/>
              </a:ext>
            </a:extLst>
          </p:cNvPr>
          <p:cNvSpPr txBox="1"/>
          <p:nvPr/>
        </p:nvSpPr>
        <p:spPr>
          <a:xfrm>
            <a:off x="4356734" y="3223260"/>
            <a:ext cx="4787266" cy="1813317"/>
          </a:xfrm>
          <a:prstGeom prst="rect">
            <a:avLst/>
          </a:prstGeom>
          <a:noFill/>
          <a:ln w="12700">
            <a:noFill/>
            <a:miter lim="800000"/>
            <a:headEnd/>
            <a:tailEnd/>
          </a:ln>
        </p:spPr>
        <p:txBody>
          <a:bodyPr lIns="90488" tIns="44450" rIns="90488" bIns="44450">
            <a:spAutoFit/>
          </a:bodyPr>
          <a:lstStyle>
            <a:defPPr>
              <a:defRPr lang="en-AU"/>
            </a:defPPr>
            <a:lvl1pPr eaLnBrk="0" hangingPunct="0">
              <a:spcBef>
                <a:spcPct val="20000"/>
              </a:spcBef>
              <a:tabLst>
                <a:tab pos="8229600" algn="r"/>
              </a:tabLst>
              <a:defRPr sz="2800">
                <a:solidFill>
                  <a:schemeClr val="folHlink"/>
                </a:solidFill>
              </a:defRPr>
            </a:lvl1pPr>
          </a:lstStyle>
          <a:p>
            <a:pPr algn="just"/>
            <a:r>
              <a:rPr lang="en-NZ" sz="2000" b="1" dirty="0">
                <a:solidFill>
                  <a:schemeClr val="bg2">
                    <a:lumMod val="25000"/>
                  </a:schemeClr>
                </a:solidFill>
                <a:latin typeface="Times New Roman" panose="02020603050405020304" pitchFamily="18" charset="0"/>
                <a:cs typeface="Times New Roman" panose="02020603050405020304" pitchFamily="18" charset="0"/>
              </a:rPr>
              <a:t>Properties:</a:t>
            </a:r>
          </a:p>
          <a:p>
            <a:pPr marL="342900" indent="-342900" algn="just">
              <a:buFont typeface="Wingdings" panose="05000000000000000000" pitchFamily="2" charset="2"/>
              <a:buChar char="v"/>
            </a:pPr>
            <a:r>
              <a:rPr lang="en-NZ" sz="2000" dirty="0">
                <a:solidFill>
                  <a:schemeClr val="bg2">
                    <a:lumMod val="25000"/>
                  </a:schemeClr>
                </a:solidFill>
                <a:latin typeface="Times New Roman" panose="02020603050405020304" pitchFamily="18" charset="0"/>
                <a:cs typeface="Times New Roman" panose="02020603050405020304" pitchFamily="18" charset="0"/>
              </a:rPr>
              <a:t>Area under the curve gives probability</a:t>
            </a:r>
          </a:p>
          <a:p>
            <a:pPr marL="342900" indent="-342900" algn="just">
              <a:buFont typeface="Wingdings" panose="05000000000000000000" pitchFamily="2" charset="2"/>
              <a:buChar char="v"/>
            </a:pPr>
            <a:r>
              <a:rPr lang="en-NZ" sz="2000" dirty="0">
                <a:solidFill>
                  <a:schemeClr val="bg2">
                    <a:lumMod val="25000"/>
                  </a:schemeClr>
                </a:solidFill>
                <a:latin typeface="Times New Roman" panose="02020603050405020304" pitchFamily="18" charset="0"/>
                <a:cs typeface="Times New Roman" panose="02020603050405020304" pitchFamily="18" charset="0"/>
              </a:rPr>
              <a:t>Total area is 1</a:t>
            </a:r>
          </a:p>
          <a:p>
            <a:pPr marL="342900" indent="-342900" algn="just">
              <a:buFont typeface="Wingdings" panose="05000000000000000000" pitchFamily="2" charset="2"/>
              <a:buChar char="v"/>
            </a:pPr>
            <a:r>
              <a:rPr lang="en-NZ" sz="2000" dirty="0">
                <a:solidFill>
                  <a:schemeClr val="bg2">
                    <a:lumMod val="25000"/>
                  </a:schemeClr>
                </a:solidFill>
                <a:latin typeface="Times New Roman" panose="02020603050405020304" pitchFamily="18" charset="0"/>
                <a:cs typeface="Times New Roman" panose="02020603050405020304" pitchFamily="18" charset="0"/>
              </a:rPr>
              <a:t>Parameters are the mean and standard deviation (normal distribution case)</a:t>
            </a:r>
            <a:endParaRPr lang="en-GB" sz="20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1" name="Picture 5" descr="C:\Users\dleader\AppData\Local\Microsoft\Windows\Temporary Internet Files\Content.IE5\ZF8AVX8G\cow[1].png">
            <a:extLst>
              <a:ext uri="{FF2B5EF4-FFF2-40B4-BE49-F238E27FC236}">
                <a16:creationId xmlns:a16="http://schemas.microsoft.com/office/drawing/2014/main" id="{A368EDED-DB30-4AD8-8CFB-E03829418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925" y="44450"/>
            <a:ext cx="1587500" cy="158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7552FB71-B58B-462B-B400-59D930CA9533}"/>
              </a:ext>
            </a:extLst>
          </p:cNvPr>
          <p:cNvSpPr>
            <a:spLocks noGrp="1" noChangeArrowheads="1"/>
          </p:cNvSpPr>
          <p:nvPr>
            <p:ph type="title"/>
          </p:nvPr>
        </p:nvSpPr>
        <p:spPr>
          <a:xfrm>
            <a:off x="571500" y="838200"/>
            <a:ext cx="6896100" cy="762000"/>
          </a:xfrm>
        </p:spPr>
        <p:txBody>
          <a:bodyPr/>
          <a:lstStyle/>
          <a:p>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Tree>
    <p:extLst>
      <p:ext uri="{BB962C8B-B14F-4D97-AF65-F5344CB8AC3E}">
        <p14:creationId xmlns:p14="http://schemas.microsoft.com/office/powerpoint/2010/main" val="394428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Obviously, this is not a Normal probability distribution. It is not even a continuous distribution. Let us generate random samples from this population and study the sample means. The next slide figure of the histograms of the sample means shows that, when the sample size gets larger, the sampling distribution of the sample means becomes more and more like a Normal distribution.</a:t>
            </a:r>
            <a:endParaRPr lang="en-GB"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3ED2DE4-CFAF-41C2-AA58-A8CB61DEE2C1}"/>
              </a:ext>
            </a:extLst>
          </p:cNvPr>
          <p:cNvSpPr>
            <a:spLocks noGrp="1"/>
          </p:cNvSpPr>
          <p:nvPr>
            <p:ph type="dt" sz="half" idx="10"/>
          </p:nvPr>
        </p:nvSpPr>
        <p:spPr/>
        <p:txBody>
          <a:bodyPr/>
          <a:lstStyle/>
          <a:p>
            <a:pPr>
              <a:defRPr/>
            </a:pPr>
            <a:fld id="{10E93761-869A-4388-BFC1-FA71633EDA65}" type="datetime5">
              <a:rPr lang="en-US" smtClean="0"/>
              <a:t>9-Apr-23</a:t>
            </a:fld>
            <a:endParaRPr lang="en-US"/>
          </a:p>
        </p:txBody>
      </p:sp>
      <p:sp>
        <p:nvSpPr>
          <p:cNvPr id="4" name="Footer Placeholder 3">
            <a:extLst>
              <a:ext uri="{FF2B5EF4-FFF2-40B4-BE49-F238E27FC236}">
                <a16:creationId xmlns:a16="http://schemas.microsoft.com/office/drawing/2014/main" id="{BF02CE75-A8DB-4402-9B0D-EC97465BA869}"/>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4DAE1B7E-8E5A-4388-A6B4-502D9712C28D}"/>
              </a:ext>
            </a:extLst>
          </p:cNvPr>
          <p:cNvSpPr>
            <a:spLocks noGrp="1"/>
          </p:cNvSpPr>
          <p:nvPr>
            <p:ph type="sldNum" sz="quarter" idx="12"/>
          </p:nvPr>
        </p:nvSpPr>
        <p:spPr/>
        <p:txBody>
          <a:bodyPr/>
          <a:lstStyle/>
          <a:p>
            <a:fld id="{906F6DFE-AA00-4BFD-9D61-CA29BB78DE22}" type="slidenum">
              <a:rPr lang="en-US" altLang="en-US" smtClean="0"/>
              <a:pPr/>
              <a:t>50</a:t>
            </a:fld>
            <a:endParaRPr lang="en-US" altLang="en-US"/>
          </a:p>
        </p:txBody>
      </p:sp>
    </p:spTree>
    <p:extLst>
      <p:ext uri="{BB962C8B-B14F-4D97-AF65-F5344CB8AC3E}">
        <p14:creationId xmlns:p14="http://schemas.microsoft.com/office/powerpoint/2010/main" val="1199645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8600"/>
            <a:ext cx="7391400" cy="6387630"/>
          </a:xfrm>
          <a:prstGeom prst="rect">
            <a:avLst/>
          </a:prstGeom>
        </p:spPr>
      </p:pic>
      <p:sp>
        <p:nvSpPr>
          <p:cNvPr id="2" name="Date Placeholder 1">
            <a:extLst>
              <a:ext uri="{FF2B5EF4-FFF2-40B4-BE49-F238E27FC236}">
                <a16:creationId xmlns:a16="http://schemas.microsoft.com/office/drawing/2014/main" id="{322B9648-71A4-482D-A751-6C12F4BBD5BD}"/>
              </a:ext>
            </a:extLst>
          </p:cNvPr>
          <p:cNvSpPr>
            <a:spLocks noGrp="1"/>
          </p:cNvSpPr>
          <p:nvPr>
            <p:ph type="dt" sz="half" idx="10"/>
          </p:nvPr>
        </p:nvSpPr>
        <p:spPr/>
        <p:txBody>
          <a:bodyPr/>
          <a:lstStyle/>
          <a:p>
            <a:pPr>
              <a:defRPr/>
            </a:pPr>
            <a:fld id="{20A2FE73-1B8C-4311-824F-60BF5CE4035C}" type="datetime5">
              <a:rPr lang="en-US" smtClean="0"/>
              <a:t>9-Apr-23</a:t>
            </a:fld>
            <a:endParaRPr lang="en-US"/>
          </a:p>
        </p:txBody>
      </p:sp>
      <p:sp>
        <p:nvSpPr>
          <p:cNvPr id="4" name="Footer Placeholder 3">
            <a:extLst>
              <a:ext uri="{FF2B5EF4-FFF2-40B4-BE49-F238E27FC236}">
                <a16:creationId xmlns:a16="http://schemas.microsoft.com/office/drawing/2014/main" id="{5224F214-C930-4DCD-8DE4-09FE63C721FF}"/>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9C08AB85-9F70-4193-BAF3-06E817B07A10}"/>
              </a:ext>
            </a:extLst>
          </p:cNvPr>
          <p:cNvSpPr>
            <a:spLocks noGrp="1"/>
          </p:cNvSpPr>
          <p:nvPr>
            <p:ph type="sldNum" sz="quarter" idx="12"/>
          </p:nvPr>
        </p:nvSpPr>
        <p:spPr/>
        <p:txBody>
          <a:bodyPr/>
          <a:lstStyle/>
          <a:p>
            <a:fld id="{906F6DFE-AA00-4BFD-9D61-CA29BB78DE22}" type="slidenum">
              <a:rPr lang="en-US" altLang="en-US" smtClean="0"/>
              <a:pPr/>
              <a:t>51</a:t>
            </a:fld>
            <a:endParaRPr lang="en-US" altLang="en-US"/>
          </a:p>
        </p:txBody>
      </p:sp>
    </p:spTree>
    <p:extLst>
      <p:ext uri="{BB962C8B-B14F-4D97-AF65-F5344CB8AC3E}">
        <p14:creationId xmlns:p14="http://schemas.microsoft.com/office/powerpoint/2010/main" val="1915833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Maple Plo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467473" cy="480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09600" y="762000"/>
            <a:ext cx="8229600" cy="1143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dirty="0">
                <a:ln>
                  <a:solidFill>
                    <a:schemeClr val="tx1"/>
                  </a:solidFill>
                </a:ln>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p:sp>
        <p:nvSpPr>
          <p:cNvPr id="2" name="Date Placeholder 1">
            <a:extLst>
              <a:ext uri="{FF2B5EF4-FFF2-40B4-BE49-F238E27FC236}">
                <a16:creationId xmlns:a16="http://schemas.microsoft.com/office/drawing/2014/main" id="{FD93D815-B3C7-4260-885E-1329B577EB37}"/>
              </a:ext>
            </a:extLst>
          </p:cNvPr>
          <p:cNvSpPr>
            <a:spLocks noGrp="1"/>
          </p:cNvSpPr>
          <p:nvPr>
            <p:ph type="dt" sz="half" idx="10"/>
          </p:nvPr>
        </p:nvSpPr>
        <p:spPr/>
        <p:txBody>
          <a:bodyPr/>
          <a:lstStyle/>
          <a:p>
            <a:pPr>
              <a:defRPr/>
            </a:pPr>
            <a:fld id="{AF900B6D-39AD-48C9-B688-04415C5A45AA}" type="datetime5">
              <a:rPr lang="en-US" smtClean="0"/>
              <a:t>9-Apr-23</a:t>
            </a:fld>
            <a:endParaRPr lang="en-US"/>
          </a:p>
        </p:txBody>
      </p:sp>
      <p:sp>
        <p:nvSpPr>
          <p:cNvPr id="3" name="Footer Placeholder 2">
            <a:extLst>
              <a:ext uri="{FF2B5EF4-FFF2-40B4-BE49-F238E27FC236}">
                <a16:creationId xmlns:a16="http://schemas.microsoft.com/office/drawing/2014/main" id="{C1E0EDC3-5E30-4C92-BA26-9D985485C7BA}"/>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7B1D7531-0B7A-410D-A5F1-FAAAE5439C2B}"/>
              </a:ext>
            </a:extLst>
          </p:cNvPr>
          <p:cNvSpPr>
            <a:spLocks noGrp="1"/>
          </p:cNvSpPr>
          <p:nvPr>
            <p:ph type="sldNum" sz="quarter" idx="12"/>
          </p:nvPr>
        </p:nvSpPr>
        <p:spPr/>
        <p:txBody>
          <a:bodyPr/>
          <a:lstStyle/>
          <a:p>
            <a:fld id="{906F6DFE-AA00-4BFD-9D61-CA29BB78DE22}" type="slidenum">
              <a:rPr lang="en-US" altLang="en-US" smtClean="0"/>
              <a:pPr/>
              <a:t>52</a:t>
            </a:fld>
            <a:endParaRPr lang="en-US" altLang="en-US"/>
          </a:p>
        </p:txBody>
      </p:sp>
    </p:spTree>
    <p:extLst>
      <p:ext uri="{BB962C8B-B14F-4D97-AF65-F5344CB8AC3E}">
        <p14:creationId xmlns:p14="http://schemas.microsoft.com/office/powerpoint/2010/main" val="281112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lgn="just">
                  <a:buNone/>
                </a:pPr>
                <a:r>
                  <a:rPr lang="en-IN" sz="2500" dirty="0">
                    <a:latin typeface="Times New Roman" panose="02020603050405020304" pitchFamily="18" charset="0"/>
                    <a:cs typeface="Times New Roman" panose="02020603050405020304" pitchFamily="18" charset="0"/>
                  </a:rPr>
                  <a:t>Let X be a random variable that represents the level of glucose in the blood (milligrams per </a:t>
                </a:r>
                <a:r>
                  <a:rPr lang="en-IN" sz="2500" dirty="0" err="1">
                    <a:latin typeface="Times New Roman" panose="02020603050405020304" pitchFamily="18" charset="0"/>
                    <a:cs typeface="Times New Roman" panose="02020603050405020304" pitchFamily="18" charset="0"/>
                  </a:rPr>
                  <a:t>deciliter</a:t>
                </a:r>
                <a:r>
                  <a:rPr lang="en-IN" sz="2500" dirty="0">
                    <a:latin typeface="Times New Roman" panose="02020603050405020304" pitchFamily="18" charset="0"/>
                    <a:cs typeface="Times New Roman" panose="02020603050405020304" pitchFamily="18" charset="0"/>
                  </a:rPr>
                  <a:t> of blood) after a 12-hour fast. Assume that for people under 50 years old, X has a distribution that is approximately normal with mean 85 and standard deviation 25. A test result X&lt; 40 is an indication of severe excess insulin, and medication is usually prescribed. </a:t>
                </a:r>
              </a:p>
              <a:p>
                <a:pPr marL="457200" indent="-457200" algn="just">
                  <a:buClrTx/>
                  <a:buAutoNum type="alphaLcPeriod"/>
                </a:pPr>
                <a:r>
                  <a:rPr lang="en-IN" sz="2500" dirty="0">
                    <a:latin typeface="Times New Roman" panose="02020603050405020304" pitchFamily="18" charset="0"/>
                    <a:cs typeface="Times New Roman" panose="02020603050405020304" pitchFamily="18" charset="0"/>
                  </a:rPr>
                  <a:t>What is the probability that, on a single test, X &lt; 40? </a:t>
                </a:r>
              </a:p>
              <a:p>
                <a:pPr marL="457200" indent="-457200" algn="just">
                  <a:buClrTx/>
                  <a:buAutoNum type="alphaLcPeriod"/>
                </a:pPr>
                <a:r>
                  <a:rPr lang="en-IN" sz="2500" dirty="0">
                    <a:latin typeface="Times New Roman" panose="02020603050405020304" pitchFamily="18" charset="0"/>
                    <a:cs typeface="Times New Roman" panose="02020603050405020304" pitchFamily="18" charset="0"/>
                  </a:rPr>
                  <a:t>Suppose a doctor uses the average </a:t>
                </a:r>
                <a14:m>
                  <m:oMath xmlns:m="http://schemas.openxmlformats.org/officeDocument/2006/math">
                    <m:acc>
                      <m:accPr>
                        <m:chr m:val="̅"/>
                        <m:ctrlPr>
                          <a:rPr lang="en-IN" sz="2500" i="1" smtClean="0">
                            <a:latin typeface="Cambria Math" panose="02040503050406030204" pitchFamily="18" charset="0"/>
                            <a:cs typeface="Times New Roman" panose="02020603050405020304" pitchFamily="18" charset="0"/>
                          </a:rPr>
                        </m:ctrlPr>
                      </m:accPr>
                      <m:e>
                        <m:r>
                          <a:rPr lang="en-GB" sz="2500" b="0" i="1" smtClean="0">
                            <a:latin typeface="Cambria Math" panose="02040503050406030204" pitchFamily="18" charset="0"/>
                            <a:cs typeface="Times New Roman" panose="02020603050405020304" pitchFamily="18" charset="0"/>
                          </a:rPr>
                          <m:t>𝑋</m:t>
                        </m:r>
                        <m:r>
                          <a:rPr lang="en-GB" sz="2500" b="0" i="1" smtClean="0">
                            <a:latin typeface="Cambria Math" panose="02040503050406030204" pitchFamily="18" charset="0"/>
                            <a:cs typeface="Times New Roman" panose="02020603050405020304" pitchFamily="18" charset="0"/>
                          </a:rPr>
                          <m:t> </m:t>
                        </m:r>
                      </m:e>
                    </m:acc>
                  </m:oMath>
                </a14:m>
                <a:r>
                  <a:rPr lang="en-IN" sz="2500" dirty="0">
                    <a:latin typeface="Times New Roman" panose="02020603050405020304" pitchFamily="18" charset="0"/>
                    <a:cs typeface="Times New Roman" panose="02020603050405020304" pitchFamily="18" charset="0"/>
                  </a:rPr>
                  <a:t>for two tests taken about a week apart. What can we say about the probability distribution of </a:t>
                </a:r>
                <a14:m>
                  <m:oMath xmlns:m="http://schemas.openxmlformats.org/officeDocument/2006/math">
                    <m:acc>
                      <m:accPr>
                        <m:chr m:val="̅"/>
                        <m:ctrlPr>
                          <a:rPr lang="en-IN" sz="2500" i="1">
                            <a:latin typeface="Cambria Math" panose="02040503050406030204" pitchFamily="18" charset="0"/>
                            <a:cs typeface="Times New Roman" panose="02020603050405020304" pitchFamily="18" charset="0"/>
                          </a:rPr>
                        </m:ctrlPr>
                      </m:accPr>
                      <m:e>
                        <m:r>
                          <a:rPr lang="en-GB" sz="2500" i="1">
                            <a:latin typeface="Cambria Math" panose="02040503050406030204" pitchFamily="18" charset="0"/>
                            <a:cs typeface="Times New Roman" panose="02020603050405020304" pitchFamily="18" charset="0"/>
                          </a:rPr>
                          <m:t>𝑋</m:t>
                        </m:r>
                        <m:r>
                          <a:rPr lang="en-GB" sz="2500" i="1">
                            <a:latin typeface="Cambria Math" panose="02040503050406030204" pitchFamily="18" charset="0"/>
                            <a:cs typeface="Times New Roman" panose="02020603050405020304" pitchFamily="18" charset="0"/>
                          </a:rPr>
                          <m:t> </m:t>
                        </m:r>
                      </m:e>
                    </m:acc>
                  </m:oMath>
                </a14:m>
                <a:r>
                  <a:rPr lang="en-IN" sz="2500" dirty="0">
                    <a:latin typeface="Times New Roman" panose="02020603050405020304" pitchFamily="18" charset="0"/>
                    <a:cs typeface="Times New Roman" panose="02020603050405020304" pitchFamily="18" charset="0"/>
                  </a:rPr>
                  <a:t>? What is the probability that </a:t>
                </a:r>
                <a14:m>
                  <m:oMath xmlns:m="http://schemas.openxmlformats.org/officeDocument/2006/math">
                    <m:acc>
                      <m:accPr>
                        <m:chr m:val="̅"/>
                        <m:ctrlPr>
                          <a:rPr lang="en-IN" sz="2500" i="1">
                            <a:latin typeface="Cambria Math" panose="02040503050406030204" pitchFamily="18" charset="0"/>
                            <a:cs typeface="Times New Roman" panose="02020603050405020304" pitchFamily="18" charset="0"/>
                          </a:rPr>
                        </m:ctrlPr>
                      </m:accPr>
                      <m:e>
                        <m:r>
                          <a:rPr lang="en-GB" sz="2500" i="1">
                            <a:latin typeface="Cambria Math" panose="02040503050406030204" pitchFamily="18" charset="0"/>
                            <a:cs typeface="Times New Roman" panose="02020603050405020304" pitchFamily="18" charset="0"/>
                          </a:rPr>
                          <m:t>𝑋</m:t>
                        </m:r>
                        <m:r>
                          <a:rPr lang="en-GB" sz="2500" i="1">
                            <a:latin typeface="Cambria Math" panose="02040503050406030204" pitchFamily="18" charset="0"/>
                            <a:cs typeface="Times New Roman" panose="02020603050405020304" pitchFamily="18" charset="0"/>
                          </a:rPr>
                          <m:t> </m:t>
                        </m:r>
                      </m:e>
                    </m:acc>
                  </m:oMath>
                </a14:m>
                <a:r>
                  <a:rPr lang="en-IN" sz="2500" dirty="0">
                    <a:latin typeface="Times New Roman" panose="02020603050405020304" pitchFamily="18" charset="0"/>
                    <a:cs typeface="Times New Roman" panose="02020603050405020304" pitchFamily="18" charset="0"/>
                  </a:rPr>
                  <a:t> &lt; 40?</a:t>
                </a:r>
                <a:endParaRPr lang="en-GB" sz="25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259" t="-1185" r="-1185" b="-2074"/>
                </a:stretch>
              </a:blipFill>
            </p:spPr>
            <p:txBody>
              <a:bodyPr/>
              <a:lstStyle/>
              <a:p>
                <a:r>
                  <a:rPr lang="en-GB">
                    <a:noFill/>
                  </a:rPr>
                  <a:t> </a:t>
                </a:r>
              </a:p>
            </p:txBody>
          </p:sp>
        </mc:Fallback>
      </mc:AlternateContent>
      <p:pic>
        <p:nvPicPr>
          <p:cNvPr id="47106" name="Picture 2" descr="http://www.diabetesproductsource.com/files/diabetessource/product-images/precision_xtra-abbott_diabetes_car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26839"/>
            <a:ext cx="983455" cy="149892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B202EB2A-53CC-4F67-8C38-4B30BC013D6B}"/>
              </a:ext>
            </a:extLst>
          </p:cNvPr>
          <p:cNvSpPr>
            <a:spLocks noGrp="1"/>
          </p:cNvSpPr>
          <p:nvPr>
            <p:ph type="dt" sz="half" idx="10"/>
          </p:nvPr>
        </p:nvSpPr>
        <p:spPr/>
        <p:txBody>
          <a:bodyPr/>
          <a:lstStyle/>
          <a:p>
            <a:pPr>
              <a:defRPr/>
            </a:pPr>
            <a:fld id="{40F81E68-B0C2-4851-BA38-E5E4AF707894}" type="datetime5">
              <a:rPr lang="en-US" smtClean="0"/>
              <a:t>9-Apr-23</a:t>
            </a:fld>
            <a:endParaRPr lang="en-US"/>
          </a:p>
        </p:txBody>
      </p:sp>
      <p:sp>
        <p:nvSpPr>
          <p:cNvPr id="5" name="Footer Placeholder 4">
            <a:extLst>
              <a:ext uri="{FF2B5EF4-FFF2-40B4-BE49-F238E27FC236}">
                <a16:creationId xmlns:a16="http://schemas.microsoft.com/office/drawing/2014/main" id="{92D59C99-A00A-4662-983A-30F564C5324F}"/>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89A0BD80-80C5-4375-A802-EDCF8C6712D2}"/>
              </a:ext>
            </a:extLst>
          </p:cNvPr>
          <p:cNvSpPr>
            <a:spLocks noGrp="1"/>
          </p:cNvSpPr>
          <p:nvPr>
            <p:ph type="sldNum" sz="quarter" idx="12"/>
          </p:nvPr>
        </p:nvSpPr>
        <p:spPr/>
        <p:txBody>
          <a:bodyPr/>
          <a:lstStyle/>
          <a:p>
            <a:fld id="{906F6DFE-AA00-4BFD-9D61-CA29BB78DE22}" type="slidenum">
              <a:rPr lang="en-US" altLang="en-US" smtClean="0"/>
              <a:pPr/>
              <a:t>53</a:t>
            </a:fld>
            <a:endParaRPr lang="en-US" altLang="en-US"/>
          </a:p>
        </p:txBody>
      </p:sp>
    </p:spTree>
    <p:extLst>
      <p:ext uri="{BB962C8B-B14F-4D97-AF65-F5344CB8AC3E}">
        <p14:creationId xmlns:p14="http://schemas.microsoft.com/office/powerpoint/2010/main" val="4035497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13:</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sz="2800" dirty="0">
                <a:latin typeface="Times New Roman" panose="02020603050405020304" pitchFamily="18" charset="0"/>
                <a:cs typeface="Times New Roman" panose="02020603050405020304" pitchFamily="18" charset="0"/>
              </a:rPr>
              <a:t>A bottle of 5000ml wine was served at an end of semester party. There were total 48 guests attending the party. Assume the amount of wine consumed by each guest followed some specific distribution with mean 100ml and standard deviation 32ml. We also assume that the guests drank the wine independently. What is the probability that the bottle was still not empty after all 48 guests had the wine?</a:t>
            </a:r>
            <a:endParaRPr lang="en-GB" sz="2800" dirty="0">
              <a:latin typeface="Times New Roman" panose="02020603050405020304" pitchFamily="18" charset="0"/>
              <a:cs typeface="Times New Roman" panose="02020603050405020304" pitchFamily="18" charset="0"/>
            </a:endParaRPr>
          </a:p>
        </p:txBody>
      </p:sp>
      <p:pic>
        <p:nvPicPr>
          <p:cNvPr id="46084" name="Picture 4" descr="https://s.yimg.com/ny/api/res/1.2/kG2DbmOi6KvUyzVxiQ.pCw--/YXBwaWQ9aGlnaGxhbmRlcjtzbT0xO3c9NTQwO2g9MzA0/http:/33.media.tumblr.com/1e81e7a4d4a8b07454d3ac1362db6a06/tumblr_inline_ny30qmJPEj1tcjfoa_54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45714" y="5170075"/>
            <a:ext cx="2998286" cy="16879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D3F15BE-F3EE-4A31-B676-A56E3C51D7B0}"/>
              </a:ext>
            </a:extLst>
          </p:cNvPr>
          <p:cNvSpPr>
            <a:spLocks noGrp="1"/>
          </p:cNvSpPr>
          <p:nvPr>
            <p:ph type="dt" sz="half" idx="10"/>
          </p:nvPr>
        </p:nvSpPr>
        <p:spPr/>
        <p:txBody>
          <a:bodyPr/>
          <a:lstStyle/>
          <a:p>
            <a:pPr>
              <a:defRPr/>
            </a:pPr>
            <a:fld id="{001A7A89-7F49-4DA4-B1D8-63DDDC0E83F5}" type="datetime5">
              <a:rPr lang="en-US" smtClean="0"/>
              <a:t>9-Apr-23</a:t>
            </a:fld>
            <a:endParaRPr lang="en-US"/>
          </a:p>
        </p:txBody>
      </p:sp>
      <p:sp>
        <p:nvSpPr>
          <p:cNvPr id="5" name="Footer Placeholder 4">
            <a:extLst>
              <a:ext uri="{FF2B5EF4-FFF2-40B4-BE49-F238E27FC236}">
                <a16:creationId xmlns:a16="http://schemas.microsoft.com/office/drawing/2014/main" id="{5C20C678-D257-471C-974A-A25DC9AF53BF}"/>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CD7BAABE-8C24-425D-88EC-C844D57E3A66}"/>
              </a:ext>
            </a:extLst>
          </p:cNvPr>
          <p:cNvSpPr>
            <a:spLocks noGrp="1"/>
          </p:cNvSpPr>
          <p:nvPr>
            <p:ph type="sldNum" sz="quarter" idx="12"/>
          </p:nvPr>
        </p:nvSpPr>
        <p:spPr/>
        <p:txBody>
          <a:bodyPr/>
          <a:lstStyle/>
          <a:p>
            <a:fld id="{906F6DFE-AA00-4BFD-9D61-CA29BB78DE22}" type="slidenum">
              <a:rPr lang="en-US" altLang="en-US" smtClean="0"/>
              <a:pPr/>
              <a:t>54</a:t>
            </a:fld>
            <a:endParaRPr lang="en-US" altLang="en-US"/>
          </a:p>
        </p:txBody>
      </p:sp>
    </p:spTree>
    <p:extLst>
      <p:ext uri="{BB962C8B-B14F-4D97-AF65-F5344CB8AC3E}">
        <p14:creationId xmlns:p14="http://schemas.microsoft.com/office/powerpoint/2010/main" val="675067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5386" y="1524000"/>
                <a:ext cx="8223813" cy="4114800"/>
              </a:xfrm>
            </p:spPr>
            <p:txBody>
              <a:bodyPr/>
              <a:lstStyle/>
              <a:p>
                <a:pPr marL="0" indent="0" algn="just">
                  <a:buNone/>
                </a:pPr>
                <a:r>
                  <a:rPr lang="en-IN" sz="2800" dirty="0">
                    <a:solidFill>
                      <a:srgbClr val="C00000"/>
                    </a:solidFill>
                    <a:latin typeface="Times New Roman" panose="02020603050405020304" pitchFamily="18" charset="0"/>
                    <a:cs typeface="Times New Roman" panose="02020603050405020304" pitchFamily="18" charset="0"/>
                  </a:rPr>
                  <a:t>Solution: </a:t>
                </a:r>
                <a:r>
                  <a:rPr lang="en-IN" sz="28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IN" sz="2800" i="1" smtClean="0">
                            <a:latin typeface="Cambria Math" panose="02040503050406030204" pitchFamily="18" charset="0"/>
                            <a:cs typeface="Times New Roman" panose="02020603050405020304" pitchFamily="18" charset="0"/>
                          </a:rPr>
                        </m:ctrlPr>
                      </m:sSubPr>
                      <m:e>
                        <m:r>
                          <a:rPr lang="en-GB" sz="2800" b="0" i="1" smtClean="0">
                            <a:latin typeface="Cambria Math" panose="02040503050406030204" pitchFamily="18" charset="0"/>
                            <a:cs typeface="Times New Roman" panose="02020603050405020304" pitchFamily="18" charset="0"/>
                          </a:rPr>
                          <m:t>𝑋</m:t>
                        </m:r>
                      </m:e>
                      <m:sub>
                        <m:r>
                          <a:rPr lang="en-GB" sz="2800" b="0" i="1" smtClean="0">
                            <a:latin typeface="Cambria Math" panose="02040503050406030204" pitchFamily="18" charset="0"/>
                            <a:cs typeface="Times New Roman" panose="02020603050405020304" pitchFamily="18" charset="0"/>
                          </a:rPr>
                          <m:t>𝑖</m:t>
                        </m:r>
                      </m:sub>
                    </m:sSub>
                  </m:oMath>
                </a14:m>
                <a:r>
                  <a:rPr lang="en-IN" sz="2800" dirty="0">
                    <a:latin typeface="Times New Roman" panose="02020603050405020304" pitchFamily="18" charset="0"/>
                    <a:cs typeface="Times New Roman" panose="02020603050405020304" pitchFamily="18" charset="0"/>
                  </a:rPr>
                  <a:t> be the amount of wine that guest had consumed, by Theorem 4, the probability distribution of the total amount wine consumed by 48 guests, </a:t>
                </a:r>
                <a14:m>
                  <m:oMath xmlns:m="http://schemas.openxmlformats.org/officeDocument/2006/math">
                    <m:nary>
                      <m:naryPr>
                        <m:chr m:val="∑"/>
                        <m:subHide m:val="on"/>
                        <m:supHide m:val="on"/>
                        <m:ctrlPr>
                          <a:rPr lang="en-IN" sz="2800" i="1" smtClean="0">
                            <a:latin typeface="Cambria Math" panose="02040503050406030204" pitchFamily="18" charset="0"/>
                            <a:cs typeface="Times New Roman" panose="02020603050405020304" pitchFamily="18" charset="0"/>
                          </a:rPr>
                        </m:ctrlPr>
                      </m:naryPr>
                      <m:sub/>
                      <m:sup/>
                      <m:e>
                        <m:sSub>
                          <m:sSubPr>
                            <m:ctrlPr>
                              <a:rPr lang="en-IN" sz="2800" i="1">
                                <a:latin typeface="Cambria Math" panose="02040503050406030204" pitchFamily="18" charset="0"/>
                                <a:cs typeface="Times New Roman" panose="02020603050405020304" pitchFamily="18" charset="0"/>
                              </a:rPr>
                            </m:ctrlPr>
                          </m:sSubPr>
                          <m:e>
                            <m:r>
                              <a:rPr lang="en-GB" sz="2800" i="1">
                                <a:latin typeface="Cambria Math" panose="02040503050406030204" pitchFamily="18" charset="0"/>
                                <a:cs typeface="Times New Roman" panose="02020603050405020304" pitchFamily="18" charset="0"/>
                              </a:rPr>
                              <m:t>𝑋</m:t>
                            </m:r>
                          </m:e>
                          <m:sub>
                            <m:r>
                              <a:rPr lang="en-GB" sz="2800" i="1">
                                <a:latin typeface="Cambria Math" panose="02040503050406030204" pitchFamily="18" charset="0"/>
                                <a:cs typeface="Times New Roman" panose="02020603050405020304" pitchFamily="18" charset="0"/>
                              </a:rPr>
                              <m:t>𝑖</m:t>
                            </m:r>
                          </m:sub>
                        </m:sSub>
                      </m:e>
                    </m:nary>
                  </m:oMath>
                </a14:m>
                <a:r>
                  <a:rPr lang="en-IN" sz="2800" dirty="0">
                    <a:latin typeface="Times New Roman" panose="02020603050405020304" pitchFamily="18" charset="0"/>
                    <a:cs typeface="Times New Roman" panose="02020603050405020304" pitchFamily="18" charset="0"/>
                  </a:rPr>
                  <a:t> , is approximately normal with mean 4800ml and standard deviation </a:t>
                </a:r>
                <a14:m>
                  <m:oMath xmlns:m="http://schemas.openxmlformats.org/officeDocument/2006/math">
                    <m:rad>
                      <m:radPr>
                        <m:degHide m:val="on"/>
                        <m:ctrlPr>
                          <a:rPr lang="en-IN" sz="2800" i="1" smtClean="0">
                            <a:latin typeface="Cambria Math" panose="02040503050406030204" pitchFamily="18" charset="0"/>
                            <a:cs typeface="Times New Roman" panose="02020603050405020304" pitchFamily="18" charset="0"/>
                          </a:rPr>
                        </m:ctrlPr>
                      </m:radPr>
                      <m:deg/>
                      <m:e>
                        <m:r>
                          <a:rPr lang="en-GB" sz="2800" b="0" i="1" smtClean="0">
                            <a:latin typeface="Cambria Math" panose="02040503050406030204" pitchFamily="18" charset="0"/>
                            <a:cs typeface="Times New Roman" panose="02020603050405020304" pitchFamily="18" charset="0"/>
                          </a:rPr>
                          <m:t>48∗</m:t>
                        </m:r>
                        <m:sSup>
                          <m:sSupPr>
                            <m:ctrlPr>
                              <a:rPr lang="en-GB" sz="2800" b="0" i="1" smtClean="0">
                                <a:latin typeface="Cambria Math" panose="02040503050406030204" pitchFamily="18" charset="0"/>
                                <a:cs typeface="Times New Roman" panose="02020603050405020304" pitchFamily="18" charset="0"/>
                              </a:rPr>
                            </m:ctrlPr>
                          </m:sSupPr>
                          <m:e>
                            <m:r>
                              <a:rPr lang="en-GB" sz="2800" b="0" i="1" smtClean="0">
                                <a:latin typeface="Cambria Math" panose="02040503050406030204" pitchFamily="18" charset="0"/>
                                <a:cs typeface="Times New Roman" panose="02020603050405020304" pitchFamily="18" charset="0"/>
                              </a:rPr>
                              <m:t>32</m:t>
                            </m:r>
                          </m:e>
                          <m:sup>
                            <m:r>
                              <a:rPr lang="en-GB" sz="2800" b="0" i="1" smtClean="0">
                                <a:latin typeface="Cambria Math" panose="02040503050406030204" pitchFamily="18" charset="0"/>
                                <a:cs typeface="Times New Roman" panose="02020603050405020304" pitchFamily="18" charset="0"/>
                              </a:rPr>
                              <m:t>2</m:t>
                            </m:r>
                          </m:sup>
                        </m:sSup>
                      </m:e>
                    </m:rad>
                    <m:r>
                      <a:rPr lang="en-GB" sz="2800" b="0" i="1" smtClean="0">
                        <a:latin typeface="Cambria Math" panose="02040503050406030204" pitchFamily="18" charset="0"/>
                        <a:cs typeface="Times New Roman" panose="02020603050405020304" pitchFamily="18" charset="0"/>
                      </a:rPr>
                      <m:t>=128</m:t>
                    </m:r>
                    <m:rad>
                      <m:radPr>
                        <m:degHide m:val="on"/>
                        <m:ctrlPr>
                          <a:rPr lang="en-GB" sz="2800" b="0" i="1" smtClean="0">
                            <a:latin typeface="Cambria Math" panose="02040503050406030204" pitchFamily="18" charset="0"/>
                            <a:cs typeface="Times New Roman" panose="02020603050405020304" pitchFamily="18" charset="0"/>
                          </a:rPr>
                        </m:ctrlPr>
                      </m:radPr>
                      <m:deg/>
                      <m:e>
                        <m:r>
                          <a:rPr lang="en-GB" sz="2800" b="0" i="1" smtClean="0">
                            <a:latin typeface="Cambria Math" panose="02040503050406030204" pitchFamily="18" charset="0"/>
                            <a:cs typeface="Times New Roman" panose="02020603050405020304" pitchFamily="18" charset="0"/>
                          </a:rPr>
                          <m:t>3</m:t>
                        </m:r>
                      </m:e>
                    </m:rad>
                    <m:r>
                      <a:rPr lang="en-GB" sz="2800" i="1">
                        <a:latin typeface="Cambria Math" panose="02040503050406030204" pitchFamily="18" charset="0"/>
                        <a:ea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cs typeface="Times New Roman" panose="02020603050405020304" pitchFamily="18" charset="0"/>
                      </a:rPr>
                      <m:t>221.70</m:t>
                    </m:r>
                    <m:r>
                      <a:rPr lang="en-GB" sz="2800" b="0" i="1" smtClean="0">
                        <a:latin typeface="Cambria Math" panose="02040503050406030204" pitchFamily="18" charset="0"/>
                        <a:cs typeface="Times New Roman" panose="02020603050405020304" pitchFamily="18" charset="0"/>
                      </a:rPr>
                      <m:t>𝑚𝑙</m:t>
                    </m:r>
                  </m:oMath>
                </a14:m>
                <a:r>
                  <a:rPr lang="en-IN" sz="2800" dirty="0">
                    <a:latin typeface="Times New Roman" panose="02020603050405020304" pitchFamily="18" charset="0"/>
                    <a:cs typeface="Times New Roman" panose="02020603050405020304" pitchFamily="18" charset="0"/>
                  </a:rPr>
                  <a:t>. So the probability that the bottle was not empty is actually </a:t>
                </a:r>
              </a:p>
              <a:p>
                <a:pPr marL="0" indent="0" algn="just">
                  <a:buNone/>
                </a:pPr>
                <a14:m>
                  <m:oMathPara xmlns:m="http://schemas.openxmlformats.org/officeDocument/2006/math">
                    <m:oMathParaPr>
                      <m:jc m:val="left"/>
                    </m:oMathParaPr>
                    <m:oMath xmlns:m="http://schemas.openxmlformats.org/officeDocument/2006/math">
                      <m:r>
                        <a:rPr lang="en-GB" sz="2000" b="0" i="1" smtClean="0">
                          <a:latin typeface="Cambria Math" panose="02040503050406030204" pitchFamily="18" charset="0"/>
                          <a:cs typeface="Times New Roman" panose="02020603050405020304" pitchFamily="18" charset="0"/>
                        </a:rPr>
                        <m:t>𝑃</m:t>
                      </m:r>
                      <m:d>
                        <m:dPr>
                          <m:ctrlPr>
                            <a:rPr lang="en-GB" sz="2000" b="0" i="1" smtClean="0">
                              <a:latin typeface="Cambria Math" panose="02040503050406030204" pitchFamily="18" charset="0"/>
                              <a:cs typeface="Times New Roman" panose="02020603050405020304" pitchFamily="18" charset="0"/>
                            </a:rPr>
                          </m:ctrlPr>
                        </m:dPr>
                        <m:e>
                          <m:nary>
                            <m:naryPr>
                              <m:chr m:val="∑"/>
                              <m:ctrlPr>
                                <a:rPr lang="en-GB" sz="2000" b="0" i="1" smtClean="0">
                                  <a:latin typeface="Cambria Math" panose="02040503050406030204" pitchFamily="18" charset="0"/>
                                  <a:cs typeface="Times New Roman" panose="02020603050405020304" pitchFamily="18" charset="0"/>
                                </a:rPr>
                              </m:ctrlPr>
                            </m:naryPr>
                            <m:sub>
                              <m:r>
                                <m:rPr>
                                  <m:brk m:alnAt="23"/>
                                </m:rPr>
                                <a:rPr lang="en-GB" sz="2000" b="0" i="1" smtClean="0">
                                  <a:latin typeface="Cambria Math" panose="02040503050406030204" pitchFamily="18" charset="0"/>
                                  <a:cs typeface="Times New Roman" panose="02020603050405020304" pitchFamily="18" charset="0"/>
                                </a:rPr>
                                <m:t>𝑖</m:t>
                              </m:r>
                              <m:r>
                                <a:rPr lang="en-GB" sz="2000" b="0" i="1" smtClean="0">
                                  <a:latin typeface="Cambria Math" panose="02040503050406030204" pitchFamily="18" charset="0"/>
                                  <a:cs typeface="Times New Roman" panose="02020603050405020304" pitchFamily="18" charset="0"/>
                                </a:rPr>
                                <m:t>=1</m:t>
                              </m:r>
                            </m:sub>
                            <m:sup>
                              <m:r>
                                <a:rPr lang="en-GB" sz="2000" b="0" i="1" smtClean="0">
                                  <a:latin typeface="Cambria Math" panose="02040503050406030204" pitchFamily="18" charset="0"/>
                                  <a:cs typeface="Times New Roman" panose="02020603050405020304" pitchFamily="18" charset="0"/>
                                </a:rPr>
                                <m:t>48</m:t>
                              </m:r>
                            </m:sup>
                            <m:e>
                              <m:sSub>
                                <m:sSubPr>
                                  <m:ctrlPr>
                                    <a:rPr lang="en-GB" sz="2000" b="0" i="1" smtClean="0">
                                      <a:latin typeface="Cambria Math" panose="02040503050406030204" pitchFamily="18" charset="0"/>
                                      <a:cs typeface="Times New Roman" panose="02020603050405020304" pitchFamily="18" charset="0"/>
                                    </a:rPr>
                                  </m:ctrlPr>
                                </m:sSubPr>
                                <m:e>
                                  <m:r>
                                    <a:rPr lang="en-GB" sz="2000" b="0" i="1" smtClean="0">
                                      <a:latin typeface="Cambria Math" panose="02040503050406030204" pitchFamily="18" charset="0"/>
                                      <a:cs typeface="Times New Roman" panose="02020603050405020304" pitchFamily="18" charset="0"/>
                                    </a:rPr>
                                    <m:t>𝑋</m:t>
                                  </m:r>
                                </m:e>
                                <m:sub>
                                  <m:r>
                                    <a:rPr lang="en-GB" sz="2000" b="0" i="1" smtClean="0">
                                      <a:latin typeface="Cambria Math" panose="02040503050406030204" pitchFamily="18" charset="0"/>
                                      <a:cs typeface="Times New Roman" panose="02020603050405020304" pitchFamily="18" charset="0"/>
                                    </a:rPr>
                                    <m:t>𝑖</m:t>
                                  </m:r>
                                </m:sub>
                              </m:sSub>
                            </m:e>
                          </m:nary>
                          <m:r>
                            <a:rPr lang="en-GB" sz="2000" b="0" i="1" smtClean="0">
                              <a:latin typeface="Cambria Math" panose="02040503050406030204" pitchFamily="18" charset="0"/>
                              <a:ea typeface="Cambria Math" panose="02040503050406030204" pitchFamily="18" charset="0"/>
                              <a:cs typeface="Times New Roman" panose="02020603050405020304" pitchFamily="18" charset="0"/>
                            </a:rPr>
                            <m:t>&lt;5000</m:t>
                          </m:r>
                        </m:e>
                      </m:d>
                      <m:r>
                        <a:rPr lang="en-GB" sz="2000" b="0" i="1" smtClean="0">
                          <a:latin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cs typeface="Times New Roman" panose="02020603050405020304" pitchFamily="18" charset="0"/>
                        </a:rPr>
                        <m:t>𝑃</m:t>
                      </m:r>
                      <m:d>
                        <m:dPr>
                          <m:ctrlPr>
                            <a:rPr lang="en-GB" sz="2000" b="0" i="1" smtClean="0">
                              <a:latin typeface="Cambria Math" panose="02040503050406030204" pitchFamily="18" charset="0"/>
                              <a:cs typeface="Times New Roman" panose="02020603050405020304" pitchFamily="18" charset="0"/>
                            </a:rPr>
                          </m:ctrlPr>
                        </m:dPr>
                        <m:e>
                          <m:f>
                            <m:fPr>
                              <m:ctrlPr>
                                <a:rPr lang="en-GB" sz="2000" b="0" i="1" smtClean="0">
                                  <a:latin typeface="Cambria Math" panose="02040503050406030204" pitchFamily="18" charset="0"/>
                                  <a:cs typeface="Times New Roman" panose="02020603050405020304" pitchFamily="18" charset="0"/>
                                </a:rPr>
                              </m:ctrlPr>
                            </m:fPr>
                            <m:num>
                              <m:nary>
                                <m:naryPr>
                                  <m:chr m:val="∑"/>
                                  <m:ctrlPr>
                                    <a:rPr lang="en-GB" sz="2000" i="1">
                                      <a:latin typeface="Cambria Math" panose="02040503050406030204" pitchFamily="18" charset="0"/>
                                      <a:cs typeface="Times New Roman" panose="02020603050405020304" pitchFamily="18" charset="0"/>
                                    </a:rPr>
                                  </m:ctrlPr>
                                </m:naryPr>
                                <m:sub>
                                  <m:r>
                                    <m:rPr>
                                      <m:brk m:alnAt="23"/>
                                    </m:rPr>
                                    <a:rPr lang="en-GB" sz="2000" i="1">
                                      <a:latin typeface="Cambria Math" panose="02040503050406030204" pitchFamily="18" charset="0"/>
                                      <a:cs typeface="Times New Roman" panose="02020603050405020304" pitchFamily="18" charset="0"/>
                                    </a:rPr>
                                    <m:t>𝑖</m:t>
                                  </m:r>
                                  <m:r>
                                    <a:rPr lang="en-GB" sz="2000" i="1">
                                      <a:latin typeface="Cambria Math" panose="02040503050406030204" pitchFamily="18" charset="0"/>
                                      <a:cs typeface="Times New Roman" panose="02020603050405020304" pitchFamily="18" charset="0"/>
                                    </a:rPr>
                                    <m:t>=1</m:t>
                                  </m:r>
                                </m:sub>
                                <m:sup>
                                  <m:r>
                                    <a:rPr lang="en-GB" sz="2000" i="1">
                                      <a:latin typeface="Cambria Math" panose="02040503050406030204" pitchFamily="18" charset="0"/>
                                      <a:cs typeface="Times New Roman" panose="02020603050405020304" pitchFamily="18" charset="0"/>
                                    </a:rPr>
                                    <m:t>48</m:t>
                                  </m:r>
                                </m:sup>
                                <m:e>
                                  <m:sSub>
                                    <m:sSubPr>
                                      <m:ctrlPr>
                                        <a:rPr lang="en-GB" sz="2000" i="1">
                                          <a:latin typeface="Cambria Math" panose="02040503050406030204" pitchFamily="18" charset="0"/>
                                          <a:cs typeface="Times New Roman" panose="02020603050405020304" pitchFamily="18" charset="0"/>
                                        </a:rPr>
                                      </m:ctrlPr>
                                    </m:sSubPr>
                                    <m:e>
                                      <m:r>
                                        <a:rPr lang="en-GB" sz="2000" i="1">
                                          <a:latin typeface="Cambria Math" panose="02040503050406030204" pitchFamily="18" charset="0"/>
                                          <a:cs typeface="Times New Roman" panose="02020603050405020304" pitchFamily="18" charset="0"/>
                                        </a:rPr>
                                        <m:t>𝑋</m:t>
                                      </m:r>
                                    </m:e>
                                    <m:sub>
                                      <m:r>
                                        <a:rPr lang="en-GB" sz="2000" i="1">
                                          <a:latin typeface="Cambria Math" panose="02040503050406030204" pitchFamily="18" charset="0"/>
                                          <a:cs typeface="Times New Roman" panose="02020603050405020304" pitchFamily="18" charset="0"/>
                                        </a:rPr>
                                        <m:t>𝑖</m:t>
                                      </m:r>
                                    </m:sub>
                                  </m:sSub>
                                </m:e>
                              </m:nary>
                              <m:r>
                                <a:rPr lang="en-GB" sz="2000" b="0" i="1" smtClean="0">
                                  <a:latin typeface="Cambria Math" panose="02040503050406030204" pitchFamily="18" charset="0"/>
                                  <a:cs typeface="Times New Roman" panose="02020603050405020304" pitchFamily="18" charset="0"/>
                                </a:rPr>
                                <m:t>−4800</m:t>
                              </m:r>
                            </m:num>
                            <m:den>
                              <m:r>
                                <a:rPr lang="en-GB" sz="2000" b="0" i="1" smtClean="0">
                                  <a:latin typeface="Cambria Math" panose="02040503050406030204" pitchFamily="18" charset="0"/>
                                  <a:cs typeface="Times New Roman" panose="02020603050405020304" pitchFamily="18" charset="0"/>
                                </a:rPr>
                                <m:t>221.70</m:t>
                              </m:r>
                            </m:den>
                          </m:f>
                          <m:r>
                            <a:rPr lang="en-GB" sz="2000" b="0" i="1" smtClean="0">
                              <a:latin typeface="Cambria Math" panose="02040503050406030204" pitchFamily="18" charset="0"/>
                              <a:cs typeface="Times New Roman" panose="02020603050405020304" pitchFamily="18" charset="0"/>
                            </a:rPr>
                            <m:t> </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&lt;</m:t>
                          </m:r>
                          <m:f>
                            <m:f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GB" sz="2000" i="1">
                                      <a:latin typeface="Cambria Math" panose="02040503050406030204" pitchFamily="18" charset="0"/>
                                      <a:cs typeface="Times New Roman" panose="02020603050405020304" pitchFamily="18" charset="0"/>
                                    </a:rPr>
                                  </m:ctrlPr>
                                </m:naryPr>
                                <m:sub>
                                  <m:r>
                                    <m:rPr>
                                      <m:brk m:alnAt="23"/>
                                    </m:rPr>
                                    <a:rPr lang="en-GB" sz="2000" i="1">
                                      <a:latin typeface="Cambria Math" panose="02040503050406030204" pitchFamily="18" charset="0"/>
                                      <a:cs typeface="Times New Roman" panose="02020603050405020304" pitchFamily="18" charset="0"/>
                                    </a:rPr>
                                    <m:t>𝑖</m:t>
                                  </m:r>
                                  <m:r>
                                    <a:rPr lang="en-GB" sz="2000" i="1">
                                      <a:latin typeface="Cambria Math" panose="02040503050406030204" pitchFamily="18" charset="0"/>
                                      <a:cs typeface="Times New Roman" panose="02020603050405020304" pitchFamily="18" charset="0"/>
                                    </a:rPr>
                                    <m:t>=1</m:t>
                                  </m:r>
                                </m:sub>
                                <m:sup>
                                  <m:r>
                                    <a:rPr lang="en-GB" sz="2000" i="1">
                                      <a:latin typeface="Cambria Math" panose="02040503050406030204" pitchFamily="18" charset="0"/>
                                      <a:cs typeface="Times New Roman" panose="02020603050405020304" pitchFamily="18" charset="0"/>
                                    </a:rPr>
                                    <m:t>48</m:t>
                                  </m:r>
                                </m:sup>
                                <m:e>
                                  <m:sSub>
                                    <m:sSubPr>
                                      <m:ctrlPr>
                                        <a:rPr lang="en-GB" sz="2000" i="1">
                                          <a:latin typeface="Cambria Math" panose="02040503050406030204" pitchFamily="18" charset="0"/>
                                          <a:cs typeface="Times New Roman" panose="02020603050405020304" pitchFamily="18" charset="0"/>
                                        </a:rPr>
                                      </m:ctrlPr>
                                    </m:sSubPr>
                                    <m:e>
                                      <m:r>
                                        <a:rPr lang="en-GB" sz="2000" i="1">
                                          <a:latin typeface="Cambria Math" panose="02040503050406030204" pitchFamily="18" charset="0"/>
                                          <a:cs typeface="Times New Roman" panose="02020603050405020304" pitchFamily="18" charset="0"/>
                                        </a:rPr>
                                        <m:t>𝑋</m:t>
                                      </m:r>
                                    </m:e>
                                    <m:sub>
                                      <m:r>
                                        <a:rPr lang="en-GB" sz="2000" i="1">
                                          <a:latin typeface="Cambria Math" panose="02040503050406030204" pitchFamily="18" charset="0"/>
                                          <a:cs typeface="Times New Roman" panose="02020603050405020304" pitchFamily="18" charset="0"/>
                                        </a:rPr>
                                        <m:t>𝑖</m:t>
                                      </m:r>
                                    </m:sub>
                                  </m:sSub>
                                </m:e>
                              </m:nary>
                              <m:r>
                                <a:rPr lang="en-GB" sz="2000" b="0" i="1" smtClean="0">
                                  <a:latin typeface="Cambria Math" panose="02040503050406030204" pitchFamily="18" charset="0"/>
                                  <a:ea typeface="Cambria Math" panose="02040503050406030204" pitchFamily="18" charset="0"/>
                                  <a:cs typeface="Times New Roman" panose="02020603050405020304" pitchFamily="18" charset="0"/>
                                </a:rPr>
                                <m:t>−4800</m:t>
                              </m:r>
                            </m:num>
                            <m:den>
                              <m:r>
                                <a:rPr lang="en-GB" sz="2000" b="0" i="1" smtClean="0">
                                  <a:latin typeface="Cambria Math" panose="02040503050406030204" pitchFamily="18" charset="0"/>
                                  <a:ea typeface="Cambria Math" panose="02040503050406030204" pitchFamily="18" charset="0"/>
                                  <a:cs typeface="Times New Roman" panose="02020603050405020304" pitchFamily="18" charset="0"/>
                                </a:rPr>
                                <m:t>221.70</m:t>
                              </m:r>
                            </m:den>
                          </m:f>
                        </m:e>
                      </m:d>
                    </m:oMath>
                  </m:oMathPara>
                </a14:m>
                <a:endParaRPr lang="en-GB" sz="2000" b="0" i="1" dirty="0">
                  <a:latin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sz="2000" i="1">
                          <a:latin typeface="Cambria Math" panose="02040503050406030204" pitchFamily="18" charset="0"/>
                          <a:ea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sz="2000" b="0" i="1" smtClean="0">
                              <a:latin typeface="Cambria Math" panose="02040503050406030204" pitchFamily="18" charset="0"/>
                              <a:ea typeface="Cambria Math" panose="02040503050406030204" pitchFamily="18" charset="0"/>
                              <a:cs typeface="Times New Roman" panose="02020603050405020304" pitchFamily="18" charset="0"/>
                            </a:rPr>
                            <m:t>&lt;0.9021</m:t>
                          </m:r>
                        </m:e>
                      </m:d>
                      <m:r>
                        <a:rPr lang="en-GB" sz="2000" b="0" i="1" smtClean="0">
                          <a:latin typeface="Cambria Math" panose="02040503050406030204" pitchFamily="18" charset="0"/>
                          <a:ea typeface="Cambria Math" panose="02040503050406030204" pitchFamily="18" charset="0"/>
                          <a:cs typeface="Times New Roman" panose="02020603050405020304" pitchFamily="18" charset="0"/>
                        </a:rPr>
                        <m:t>=0.8165</m:t>
                      </m:r>
                    </m:oMath>
                  </m:oMathPara>
                </a14:m>
                <a:endParaRPr lang="en-IN" sz="2000"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So, there was a very high chance that the wine was enough for the party.</a:t>
                </a:r>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5386" y="1524000"/>
                <a:ext cx="8223813" cy="4114800"/>
              </a:xfrm>
              <a:blipFill rotWithShape="0">
                <a:blip r:embed="rId2"/>
                <a:stretch>
                  <a:fillRect l="-1557" t="-1481" r="-1483" b="-24000"/>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FF9CBBA3-00F5-4FAA-9F79-CFB21F2B28BF}"/>
              </a:ext>
            </a:extLst>
          </p:cNvPr>
          <p:cNvSpPr>
            <a:spLocks noGrp="1"/>
          </p:cNvSpPr>
          <p:nvPr>
            <p:ph type="dt" sz="half" idx="10"/>
          </p:nvPr>
        </p:nvSpPr>
        <p:spPr/>
        <p:txBody>
          <a:bodyPr/>
          <a:lstStyle/>
          <a:p>
            <a:pPr>
              <a:defRPr/>
            </a:pPr>
            <a:fld id="{C0542CF3-CD27-4BC8-A09F-09C72CE1C0FD}" type="datetime5">
              <a:rPr lang="en-US" smtClean="0"/>
              <a:t>9-Apr-23</a:t>
            </a:fld>
            <a:endParaRPr lang="en-US"/>
          </a:p>
        </p:txBody>
      </p:sp>
      <p:sp>
        <p:nvSpPr>
          <p:cNvPr id="4" name="Footer Placeholder 3">
            <a:extLst>
              <a:ext uri="{FF2B5EF4-FFF2-40B4-BE49-F238E27FC236}">
                <a16:creationId xmlns:a16="http://schemas.microsoft.com/office/drawing/2014/main" id="{1DF9C2F3-BBA8-497F-A2D4-DE0810688C59}"/>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3A54C0BE-6413-45D6-9305-6815D2C31912}"/>
              </a:ext>
            </a:extLst>
          </p:cNvPr>
          <p:cNvSpPr>
            <a:spLocks noGrp="1"/>
          </p:cNvSpPr>
          <p:nvPr>
            <p:ph type="sldNum" sz="quarter" idx="12"/>
          </p:nvPr>
        </p:nvSpPr>
        <p:spPr/>
        <p:txBody>
          <a:bodyPr/>
          <a:lstStyle/>
          <a:p>
            <a:fld id="{906F6DFE-AA00-4BFD-9D61-CA29BB78DE22}" type="slidenum">
              <a:rPr lang="en-US" altLang="en-US" smtClean="0"/>
              <a:pPr/>
              <a:t>55</a:t>
            </a:fld>
            <a:endParaRPr lang="en-US" altLang="en-US"/>
          </a:p>
        </p:txBody>
      </p:sp>
    </p:spTree>
    <p:extLst>
      <p:ext uri="{BB962C8B-B14F-4D97-AF65-F5344CB8AC3E}">
        <p14:creationId xmlns:p14="http://schemas.microsoft.com/office/powerpoint/2010/main" val="2660698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Exercises:</a:t>
            </a:r>
            <a:endParaRPr lang="en-GB" dirty="0"/>
          </a:p>
        </p:txBody>
      </p:sp>
      <p:sp>
        <p:nvSpPr>
          <p:cNvPr id="3" name="Content Placeholder 2"/>
          <p:cNvSpPr>
            <a:spLocks noGrp="1"/>
          </p:cNvSpPr>
          <p:nvPr>
            <p:ph idx="1"/>
          </p:nvPr>
        </p:nvSpPr>
        <p:spPr>
          <a:xfrm>
            <a:off x="609600" y="1524000"/>
            <a:ext cx="8229600" cy="3657600"/>
          </a:xfrm>
        </p:spPr>
        <p:txBody>
          <a:bodyPr/>
          <a:lstStyle/>
          <a:p>
            <a:pPr marL="0" indent="0">
              <a:buNone/>
            </a:pPr>
            <a:r>
              <a:rPr lang="en-GB" sz="3200" dirty="0">
                <a:latin typeface="Times New Roman" pitchFamily="18" charset="0"/>
                <a:cs typeface="Times New Roman" pitchFamily="18" charset="0"/>
              </a:rPr>
              <a:t>In your course tutorial exercises, </a:t>
            </a:r>
          </a:p>
          <a:p>
            <a:pPr lvl="1">
              <a:buClrTx/>
              <a:buFont typeface="Wingdings" pitchFamily="2" charset="2"/>
              <a:buChar char="q"/>
            </a:pPr>
            <a:r>
              <a:rPr lang="en-GB" dirty="0">
                <a:latin typeface="Times New Roman" pitchFamily="18" charset="0"/>
                <a:cs typeface="Times New Roman" pitchFamily="18" charset="0"/>
              </a:rPr>
              <a:t>Question no. 01</a:t>
            </a:r>
          </a:p>
          <a:p>
            <a:pPr lvl="1">
              <a:buClrTx/>
              <a:buFont typeface="Wingdings" pitchFamily="2" charset="2"/>
              <a:buChar char="q"/>
            </a:pPr>
            <a:r>
              <a:rPr lang="en-GB" dirty="0">
                <a:latin typeface="Times New Roman" pitchFamily="18" charset="0"/>
                <a:cs typeface="Times New Roman" pitchFamily="18" charset="0"/>
              </a:rPr>
              <a:t>Question no. 02</a:t>
            </a:r>
          </a:p>
          <a:p>
            <a:pPr lvl="1">
              <a:buClrTx/>
              <a:buFont typeface="Wingdings" pitchFamily="2" charset="2"/>
              <a:buChar char="q"/>
            </a:pPr>
            <a:r>
              <a:rPr lang="en-GB" dirty="0">
                <a:latin typeface="Times New Roman" pitchFamily="18" charset="0"/>
                <a:cs typeface="Times New Roman" pitchFamily="18" charset="0"/>
              </a:rPr>
              <a:t>Question no. 04</a:t>
            </a:r>
          </a:p>
          <a:p>
            <a:pPr lvl="1">
              <a:buClrTx/>
              <a:buFont typeface="Wingdings" pitchFamily="2" charset="2"/>
              <a:buChar char="q"/>
            </a:pPr>
            <a:r>
              <a:rPr lang="en-GB" dirty="0">
                <a:latin typeface="Times New Roman" pitchFamily="18" charset="0"/>
                <a:cs typeface="Times New Roman" pitchFamily="18" charset="0"/>
              </a:rPr>
              <a:t>Question no. 05</a:t>
            </a:r>
          </a:p>
        </p:txBody>
      </p:sp>
      <p:sp>
        <p:nvSpPr>
          <p:cNvPr id="4" name="Date Placeholder 3">
            <a:extLst>
              <a:ext uri="{FF2B5EF4-FFF2-40B4-BE49-F238E27FC236}">
                <a16:creationId xmlns:a16="http://schemas.microsoft.com/office/drawing/2014/main" id="{2FD9661B-8311-48E5-9963-F9C5F2971C88}"/>
              </a:ext>
            </a:extLst>
          </p:cNvPr>
          <p:cNvSpPr>
            <a:spLocks noGrp="1"/>
          </p:cNvSpPr>
          <p:nvPr>
            <p:ph type="dt" sz="half" idx="10"/>
          </p:nvPr>
        </p:nvSpPr>
        <p:spPr/>
        <p:txBody>
          <a:bodyPr/>
          <a:lstStyle/>
          <a:p>
            <a:pPr>
              <a:defRPr/>
            </a:pPr>
            <a:fld id="{9E69F8C0-9411-4831-8F2B-34E68687C884}" type="datetime5">
              <a:rPr lang="en-US" smtClean="0"/>
              <a:t>9-Apr-23</a:t>
            </a:fld>
            <a:endParaRPr lang="en-US"/>
          </a:p>
        </p:txBody>
      </p:sp>
      <p:sp>
        <p:nvSpPr>
          <p:cNvPr id="5" name="Footer Placeholder 4">
            <a:extLst>
              <a:ext uri="{FF2B5EF4-FFF2-40B4-BE49-F238E27FC236}">
                <a16:creationId xmlns:a16="http://schemas.microsoft.com/office/drawing/2014/main" id="{40BC2523-7F5C-4AC8-8C71-498469C1B9CC}"/>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A5F5D363-DFAE-4005-A79A-0C3B7FFD375D}"/>
              </a:ext>
            </a:extLst>
          </p:cNvPr>
          <p:cNvSpPr>
            <a:spLocks noGrp="1"/>
          </p:cNvSpPr>
          <p:nvPr>
            <p:ph type="sldNum" sz="quarter" idx="12"/>
          </p:nvPr>
        </p:nvSpPr>
        <p:spPr/>
        <p:txBody>
          <a:bodyPr/>
          <a:lstStyle/>
          <a:p>
            <a:fld id="{906F6DFE-AA00-4BFD-9D61-CA29BB78DE22}" type="slidenum">
              <a:rPr lang="en-US" altLang="en-US" smtClean="0"/>
              <a:pPr/>
              <a:t>56</a:t>
            </a:fld>
            <a:endParaRPr lang="en-US" altLang="en-US"/>
          </a:p>
        </p:txBody>
      </p:sp>
    </p:spTree>
    <p:extLst>
      <p:ext uri="{BB962C8B-B14F-4D97-AF65-F5344CB8AC3E}">
        <p14:creationId xmlns:p14="http://schemas.microsoft.com/office/powerpoint/2010/main" val="3657280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lstStyle/>
          <a:p>
            <a:pPr algn="ctr"/>
            <a:r>
              <a:rPr lang="en-IN"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Approximation to the</a:t>
            </a:r>
            <a:br>
              <a:rPr lang="en-IN"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Binomial Distribution</a:t>
            </a:r>
            <a:endParaRPr lang="en-GB"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a:t>
            </a:r>
            <a:r>
              <a:rPr lang="en-IN" dirty="0">
                <a:solidFill>
                  <a:srgbClr val="FF0000"/>
                </a:solidFill>
                <a:latin typeface="Times New Roman" panose="02020603050405020304" pitchFamily="18" charset="0"/>
                <a:cs typeface="Times New Roman" panose="02020603050405020304" pitchFamily="18" charset="0"/>
              </a:rPr>
              <a:t>Central Limit Theorem</a:t>
            </a:r>
            <a:r>
              <a:rPr lang="en-IN" dirty="0">
                <a:latin typeface="Times New Roman" panose="02020603050405020304" pitchFamily="18" charset="0"/>
                <a:cs typeface="Times New Roman" panose="02020603050405020304" pitchFamily="18" charset="0"/>
              </a:rPr>
              <a:t> concept can also be applied to </a:t>
            </a:r>
            <a:r>
              <a:rPr lang="en-IN" dirty="0">
                <a:solidFill>
                  <a:srgbClr val="FF0000"/>
                </a:solidFill>
                <a:latin typeface="Times New Roman" panose="02020603050405020304" pitchFamily="18" charset="0"/>
                <a:cs typeface="Times New Roman" panose="02020603050405020304" pitchFamily="18" charset="0"/>
              </a:rPr>
              <a:t>approximate discrete probability</a:t>
            </a:r>
            <a:r>
              <a:rPr lang="en-IN" dirty="0">
                <a:latin typeface="Times New Roman" panose="02020603050405020304" pitchFamily="18" charset="0"/>
                <a:cs typeface="Times New Roman" panose="02020603050405020304" pitchFamily="18" charset="0"/>
              </a:rPr>
              <a:t> events by using continuous distribution such as the normal distribution. </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For example, the binomial probabilities can be approximated using the normal distribution.</a:t>
            </a:r>
            <a:endParaRPr lang="en-GB"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65537E1-C01D-4D2F-A337-AD1614FC9763}"/>
              </a:ext>
            </a:extLst>
          </p:cNvPr>
          <p:cNvSpPr>
            <a:spLocks noGrp="1"/>
          </p:cNvSpPr>
          <p:nvPr>
            <p:ph type="dt" sz="half" idx="10"/>
          </p:nvPr>
        </p:nvSpPr>
        <p:spPr/>
        <p:txBody>
          <a:bodyPr/>
          <a:lstStyle/>
          <a:p>
            <a:pPr>
              <a:defRPr/>
            </a:pPr>
            <a:fld id="{76A16A9F-99F1-42E1-9D30-66906EF6B067}" type="datetime5">
              <a:rPr lang="en-US" smtClean="0"/>
              <a:t>9-Apr-23</a:t>
            </a:fld>
            <a:endParaRPr lang="en-US"/>
          </a:p>
        </p:txBody>
      </p:sp>
      <p:sp>
        <p:nvSpPr>
          <p:cNvPr id="5" name="Footer Placeholder 4">
            <a:extLst>
              <a:ext uri="{FF2B5EF4-FFF2-40B4-BE49-F238E27FC236}">
                <a16:creationId xmlns:a16="http://schemas.microsoft.com/office/drawing/2014/main" id="{ADFDEFF3-6D00-4802-A493-6CDB9C4FBBF5}"/>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6662D474-A3E1-4E75-AC0E-65B107055800}"/>
              </a:ext>
            </a:extLst>
          </p:cNvPr>
          <p:cNvSpPr>
            <a:spLocks noGrp="1"/>
          </p:cNvSpPr>
          <p:nvPr>
            <p:ph type="sldNum" sz="quarter" idx="12"/>
          </p:nvPr>
        </p:nvSpPr>
        <p:spPr/>
        <p:txBody>
          <a:bodyPr/>
          <a:lstStyle/>
          <a:p>
            <a:fld id="{906F6DFE-AA00-4BFD-9D61-CA29BB78DE22}" type="slidenum">
              <a:rPr lang="en-US" altLang="en-US" smtClean="0"/>
              <a:pPr/>
              <a:t>57</a:t>
            </a:fld>
            <a:endParaRPr lang="en-US" altLang="en-US"/>
          </a:p>
        </p:txBody>
      </p:sp>
    </p:spTree>
    <p:extLst>
      <p:ext uri="{BB962C8B-B14F-4D97-AF65-F5344CB8AC3E}">
        <p14:creationId xmlns:p14="http://schemas.microsoft.com/office/powerpoint/2010/main" val="1647626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84453"/>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has a binomial distribution with </a:t>
                </a:r>
                <a14:m>
                  <m:oMath xmlns:m="http://schemas.openxmlformats.org/officeDocument/2006/math">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=100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GB" b="0" i="1" smtClean="0">
                        <a:latin typeface="Cambria Math" panose="02040503050406030204" pitchFamily="18" charset="0"/>
                        <a:cs typeface="Times New Roman" panose="02020603050405020304" pitchFamily="18" charset="0"/>
                      </a:rPr>
                      <m:t>𝑝</m:t>
                    </m:r>
                    <m:r>
                      <a:rPr lang="en-GB" b="0" i="1" smtClean="0">
                        <a:latin typeface="Cambria Math" panose="02040503050406030204" pitchFamily="18" charset="0"/>
                        <a:cs typeface="Times New Roman" panose="02020603050405020304" pitchFamily="18" charset="0"/>
                      </a:rPr>
                      <m:t>=0.87</m:t>
                    </m:r>
                  </m:oMath>
                </a14:m>
                <a:r>
                  <a:rPr lang="en-IN" dirty="0">
                    <a:latin typeface="Times New Roman" panose="02020603050405020304" pitchFamily="18" charset="0"/>
                    <a:cs typeface="Times New Roman" panose="02020603050405020304" pitchFamily="18" charset="0"/>
                  </a:rPr>
                  <a:t>. We want to compute the probability that is at least 90, that is,</a:t>
                </a:r>
                <a14:m>
                  <m:oMath xmlns:m="http://schemas.openxmlformats.org/officeDocument/2006/math">
                    <m:r>
                      <a:rPr lang="en-GB" b="0" i="1" smtClean="0">
                        <a:latin typeface="Cambria Math" panose="02040503050406030204" pitchFamily="18" charset="0"/>
                        <a:cs typeface="Times New Roman" panose="02020603050405020304" pitchFamily="18" charset="0"/>
                      </a:rPr>
                      <m:t>𝑃</m:t>
                    </m:r>
                    <m:r>
                      <a:rPr lang="en-GB" b="0" i="1" smtClean="0">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𝑋</m:t>
                    </m:r>
                    <m:r>
                      <a:rPr lang="en-GB" b="0" i="1" smtClean="0">
                        <a:latin typeface="Cambria Math" panose="02040503050406030204" pitchFamily="18" charset="0"/>
                        <a:ea typeface="Cambria Math" panose="02040503050406030204" pitchFamily="18" charset="0"/>
                        <a:cs typeface="Times New Roman" panose="02020603050405020304" pitchFamily="18" charset="0"/>
                      </a:rPr>
                      <m:t>≥90</m:t>
                    </m:r>
                    <m:r>
                      <a:rPr lang="en-GB" b="0" i="1" smtClean="0">
                        <a:latin typeface="Cambria Math" panose="02040503050406030204" pitchFamily="18" charset="0"/>
                        <a:cs typeface="Times New Roman" panose="02020603050405020304" pitchFamily="18" charset="0"/>
                      </a:rPr>
                      <m:t>)</m:t>
                    </m:r>
                  </m:oMath>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The exact probability is</a:t>
                </a:r>
              </a:p>
              <a:p>
                <a:pPr marL="0" indent="0" algn="just">
                  <a:buNone/>
                </a:pPr>
                <a14:m>
                  <m:oMathPara xmlns:m="http://schemas.openxmlformats.org/officeDocument/2006/math">
                    <m:oMathParaPr>
                      <m:jc m:val="left"/>
                    </m:oMathParaPr>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i="1">
                              <a:latin typeface="Cambria Math" panose="02040503050406030204" pitchFamily="18" charset="0"/>
                              <a:ea typeface="Cambria Math" panose="02040503050406030204" pitchFamily="18" charset="0"/>
                              <a:cs typeface="Times New Roman" panose="02020603050405020304" pitchFamily="18" charset="0"/>
                            </a:rPr>
                            <m:t>≥90</m:t>
                          </m:r>
                        </m:e>
                      </m:d>
                    </m:oMath>
                  </m:oMathPara>
                </a14:m>
                <a:endParaRPr lang="en-GB" sz="24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GB" sz="2400" b="0" i="1" smtClean="0">
                        <a:latin typeface="Cambria Math" panose="02040503050406030204" pitchFamily="18" charset="0"/>
                        <a:cs typeface="Times New Roman" panose="02020603050405020304" pitchFamily="18" charset="0"/>
                      </a:rPr>
                      <m:t>=</m:t>
                    </m:r>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a:latin typeface="Cambria Math" panose="02040503050406030204" pitchFamily="18" charset="0"/>
                            <a:ea typeface="Cambria Math" panose="02040503050406030204" pitchFamily="18" charset="0"/>
                            <a:cs typeface="Times New Roman" panose="02020603050405020304" pitchFamily="18" charset="0"/>
                          </a:rPr>
                          <m:t>90</m:t>
                        </m:r>
                      </m:e>
                    </m:d>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a:latin typeface="Cambria Math" panose="02040503050406030204" pitchFamily="18" charset="0"/>
                            <a:ea typeface="Cambria Math" panose="02040503050406030204" pitchFamily="18" charset="0"/>
                            <a:cs typeface="Times New Roman" panose="02020603050405020304" pitchFamily="18" charset="0"/>
                          </a:rPr>
                          <m:t>9</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e>
                    </m:d>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a:latin typeface="Cambria Math" panose="02040503050406030204" pitchFamily="18" charset="0"/>
                            <a:ea typeface="Cambria Math" panose="02040503050406030204" pitchFamily="18" charset="0"/>
                            <a:cs typeface="Times New Roman" panose="02020603050405020304" pitchFamily="18" charset="0"/>
                          </a:rPr>
                          <m:t>9</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2</m:t>
                        </m:r>
                      </m:e>
                    </m:d>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smtClean="0">
                        <a:latin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cs typeface="Times New Roman" panose="02020603050405020304" pitchFamily="18" charset="0"/>
                      </a:rPr>
                      <m:t>  .    .   .  </m:t>
                    </m:r>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a:latin typeface="Cambria Math" panose="02040503050406030204" pitchFamily="18" charset="0"/>
                        <a:cs typeface="Times New Roman" panose="02020603050405020304" pitchFamily="18" charset="0"/>
                      </a:rPr>
                      <m:t>𝑃</m:t>
                    </m:r>
                    <m:d>
                      <m:dPr>
                        <m:ctrlPr>
                          <a:rPr lang="en-GB" sz="2400" i="1">
                            <a:latin typeface="Cambria Math" panose="02040503050406030204" pitchFamily="18" charset="0"/>
                            <a:cs typeface="Times New Roman" panose="02020603050405020304" pitchFamily="18" charset="0"/>
                          </a:rPr>
                        </m:ctrlPr>
                      </m:dPr>
                      <m:e>
                        <m:r>
                          <a:rPr lang="en-GB" sz="2400" i="1">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00</m:t>
                        </m:r>
                      </m:e>
                    </m:d>
                  </m:oMath>
                </a14:m>
                <a:endParaRPr lang="en-GB" sz="24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GB" sz="1800" b="0" i="0"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baseline="-25000" smtClean="0">
                        <a:solidFill>
                          <a:srgbClr val="002060"/>
                        </a:solidFill>
                        <a:latin typeface="Cambria Math" panose="02040503050406030204" pitchFamily="18" charset="0"/>
                      </a:rPr>
                      <m:t>100</m:t>
                    </m:r>
                    <m:r>
                      <a:rPr lang="en-GB" sz="2400" i="1">
                        <a:solidFill>
                          <a:srgbClr val="002060"/>
                        </a:solidFill>
                        <a:latin typeface="Cambria Math"/>
                      </a:rPr>
                      <m:t>𝐶</m:t>
                    </m:r>
                    <m:r>
                      <a:rPr lang="en-GB" sz="2400" b="0" i="1" baseline="-25000" smtClean="0">
                        <a:solidFill>
                          <a:srgbClr val="002060"/>
                        </a:solidFill>
                        <a:latin typeface="Cambria Math" panose="02040503050406030204" pitchFamily="18" charset="0"/>
                      </a:rPr>
                      <m:t>90</m:t>
                    </m:r>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dirty="0" smtClean="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0.87</m:t>
                            </m:r>
                          </m:e>
                        </m:d>
                      </m:e>
                      <m:sup>
                        <m:r>
                          <a:rPr lang="en-GB" sz="2400" b="0" i="1" dirty="0" smtClean="0">
                            <a:latin typeface="Cambria Math" panose="02040503050406030204" pitchFamily="18" charset="0"/>
                            <a:cs typeface="Times New Roman" panose="02020603050405020304" pitchFamily="18" charset="0"/>
                          </a:rPr>
                          <m:t>90</m:t>
                        </m:r>
                      </m:sup>
                    </m:sSup>
                    <m:sSup>
                      <m:sSupPr>
                        <m:ctrlPr>
                          <a:rPr lang="en-IN" sz="2400" i="1" dirty="0" smtClean="0">
                            <a:latin typeface="Cambria Math" panose="02040503050406030204" pitchFamily="18" charset="0"/>
                            <a:cs typeface="Times New Roman" panose="02020603050405020304" pitchFamily="18" charset="0"/>
                          </a:rPr>
                        </m:ctrlPr>
                      </m:sSupPr>
                      <m:e>
                        <m:d>
                          <m:dPr>
                            <m:ctrlPr>
                              <a:rPr lang="en-IN" sz="2400" i="1" dirty="0" smtClean="0">
                                <a:latin typeface="Cambria Math" panose="02040503050406030204" pitchFamily="18" charset="0"/>
                                <a:cs typeface="Times New Roman" panose="02020603050405020304" pitchFamily="18" charset="0"/>
                              </a:rPr>
                            </m:ctrlPr>
                          </m:dPr>
                          <m:e>
                            <m:r>
                              <a:rPr lang="en-GB" sz="2400" b="0" i="1" dirty="0" smtClean="0">
                                <a:latin typeface="Cambria Math" panose="02040503050406030204" pitchFamily="18" charset="0"/>
                                <a:cs typeface="Times New Roman" panose="02020603050405020304" pitchFamily="18" charset="0"/>
                              </a:rPr>
                              <m:t>1−0.87</m:t>
                            </m:r>
                          </m:e>
                        </m:d>
                      </m:e>
                      <m:sup>
                        <m:r>
                          <a:rPr lang="en-GB" sz="2400" b="0" i="1" dirty="0" smtClean="0">
                            <a:latin typeface="Cambria Math" panose="02040503050406030204" pitchFamily="18" charset="0"/>
                            <a:cs typeface="Times New Roman" panose="02020603050405020304" pitchFamily="18" charset="0"/>
                          </a:rPr>
                          <m:t>10</m:t>
                        </m:r>
                      </m:sup>
                    </m:sSup>
                  </m:oMath>
                </a14:m>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GB" sz="2400" i="1" baseline="-25000">
                        <a:solidFill>
                          <a:srgbClr val="002060"/>
                        </a:solidFill>
                        <a:latin typeface="Cambria Math" panose="02040503050406030204" pitchFamily="18" charset="0"/>
                      </a:rPr>
                      <m:t>100</m:t>
                    </m:r>
                    <m:r>
                      <a:rPr lang="en-GB" sz="2400" i="1">
                        <a:solidFill>
                          <a:srgbClr val="002060"/>
                        </a:solidFill>
                        <a:latin typeface="Cambria Math"/>
                      </a:rPr>
                      <m:t>𝐶</m:t>
                    </m:r>
                    <m:r>
                      <a:rPr lang="en-GB" sz="2400" i="1" baseline="-25000">
                        <a:solidFill>
                          <a:srgbClr val="002060"/>
                        </a:solidFill>
                        <a:latin typeface="Cambria Math" panose="02040503050406030204" pitchFamily="18" charset="0"/>
                      </a:rPr>
                      <m:t>9</m:t>
                    </m:r>
                    <m:r>
                      <a:rPr lang="en-GB" sz="2400" b="0" i="1" baseline="-25000" smtClean="0">
                        <a:solidFill>
                          <a:srgbClr val="002060"/>
                        </a:solidFill>
                        <a:latin typeface="Cambria Math" panose="02040503050406030204" pitchFamily="18" charset="0"/>
                      </a:rPr>
                      <m:t>1</m:t>
                    </m:r>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0.87</m:t>
                            </m:r>
                          </m:e>
                        </m:d>
                      </m:e>
                      <m:sup>
                        <m:r>
                          <a:rPr lang="en-GB" sz="2400" i="1" dirty="0">
                            <a:latin typeface="Cambria Math" panose="02040503050406030204" pitchFamily="18" charset="0"/>
                            <a:cs typeface="Times New Roman" panose="02020603050405020304" pitchFamily="18" charset="0"/>
                          </a:rPr>
                          <m:t>9</m:t>
                        </m:r>
                        <m:r>
                          <a:rPr lang="en-GB" sz="2400" b="0" i="1" dirty="0" smtClean="0">
                            <a:latin typeface="Cambria Math" panose="02040503050406030204" pitchFamily="18" charset="0"/>
                            <a:cs typeface="Times New Roman" panose="02020603050405020304" pitchFamily="18" charset="0"/>
                          </a:rPr>
                          <m:t>1</m:t>
                        </m:r>
                      </m:sup>
                    </m:sSup>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1−0.87</m:t>
                            </m:r>
                          </m:e>
                        </m:d>
                      </m:e>
                      <m:sup>
                        <m:r>
                          <a:rPr lang="en-GB" sz="2400" b="0" i="1" dirty="0" smtClean="0">
                            <a:latin typeface="Cambria Math" panose="02040503050406030204" pitchFamily="18" charset="0"/>
                            <a:cs typeface="Times New Roman" panose="02020603050405020304" pitchFamily="18" charset="0"/>
                          </a:rPr>
                          <m:t>9</m:t>
                        </m:r>
                      </m:sup>
                    </m:sSup>
                  </m:oMath>
                </a14:m>
                <a:r>
                  <a:rPr lang="en-IN" sz="2400" dirty="0">
                    <a:latin typeface="Times New Roman" panose="02020603050405020304" pitchFamily="18" charset="0"/>
                    <a:cs typeface="Times New Roman" panose="02020603050405020304" pitchFamily="18" charset="0"/>
                  </a:rPr>
                  <a:t>+ . .    . . . </a:t>
                </a:r>
                <a14:m>
                  <m:oMath xmlns:m="http://schemas.openxmlformats.org/officeDocument/2006/math">
                    <m:r>
                      <a:rPr lang="en-GB" sz="2400" i="1" baseline="-25000">
                        <a:solidFill>
                          <a:srgbClr val="002060"/>
                        </a:solidFill>
                        <a:latin typeface="Cambria Math" panose="02040503050406030204" pitchFamily="18" charset="0"/>
                      </a:rPr>
                      <m:t>100</m:t>
                    </m:r>
                    <m:r>
                      <a:rPr lang="en-GB" sz="2400" i="1">
                        <a:solidFill>
                          <a:srgbClr val="002060"/>
                        </a:solidFill>
                        <a:latin typeface="Cambria Math"/>
                      </a:rPr>
                      <m:t>𝐶</m:t>
                    </m:r>
                    <m:r>
                      <a:rPr lang="en-GB" sz="2400" b="0" i="1" baseline="-25000" smtClean="0">
                        <a:solidFill>
                          <a:srgbClr val="002060"/>
                        </a:solidFill>
                        <a:latin typeface="Cambria Math" panose="02040503050406030204" pitchFamily="18" charset="0"/>
                      </a:rPr>
                      <m:t>10</m:t>
                    </m:r>
                    <m:r>
                      <a:rPr lang="en-GB" sz="2400" i="1" baseline="-25000">
                        <a:solidFill>
                          <a:srgbClr val="002060"/>
                        </a:solidFill>
                        <a:latin typeface="Cambria Math" panose="02040503050406030204" pitchFamily="18" charset="0"/>
                      </a:rPr>
                      <m:t>0</m:t>
                    </m:r>
                  </m:oMath>
                </a14:m>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0.87</m:t>
                            </m:r>
                          </m:e>
                        </m:d>
                      </m:e>
                      <m:sup>
                        <m:r>
                          <a:rPr lang="en-GB" sz="2400" b="0" i="1" dirty="0" smtClean="0">
                            <a:latin typeface="Cambria Math" panose="02040503050406030204" pitchFamily="18" charset="0"/>
                            <a:cs typeface="Times New Roman" panose="02020603050405020304" pitchFamily="18" charset="0"/>
                          </a:rPr>
                          <m:t>10</m:t>
                        </m:r>
                        <m:r>
                          <a:rPr lang="en-GB" sz="2400" i="1" dirty="0">
                            <a:latin typeface="Cambria Math" panose="02040503050406030204" pitchFamily="18" charset="0"/>
                            <a:cs typeface="Times New Roman" panose="02020603050405020304" pitchFamily="18" charset="0"/>
                          </a:rPr>
                          <m:t>0</m:t>
                        </m:r>
                      </m:sup>
                    </m:sSup>
                    <m:sSup>
                      <m:sSupPr>
                        <m:ctrlPr>
                          <a:rPr lang="en-IN" sz="2400" i="1" dirty="0">
                            <a:latin typeface="Cambria Math" panose="02040503050406030204" pitchFamily="18" charset="0"/>
                            <a:cs typeface="Times New Roman" panose="02020603050405020304" pitchFamily="18" charset="0"/>
                          </a:rPr>
                        </m:ctrlPr>
                      </m:sSupPr>
                      <m:e>
                        <m:d>
                          <m:dPr>
                            <m:ctrlPr>
                              <a:rPr lang="en-IN" sz="2400" i="1" dirty="0">
                                <a:latin typeface="Cambria Math" panose="02040503050406030204" pitchFamily="18" charset="0"/>
                                <a:cs typeface="Times New Roman" panose="02020603050405020304" pitchFamily="18" charset="0"/>
                              </a:rPr>
                            </m:ctrlPr>
                          </m:dPr>
                          <m:e>
                            <m:r>
                              <a:rPr lang="en-GB" sz="2400" i="1" dirty="0">
                                <a:latin typeface="Cambria Math" panose="02040503050406030204" pitchFamily="18" charset="0"/>
                                <a:cs typeface="Times New Roman" panose="02020603050405020304" pitchFamily="18" charset="0"/>
                              </a:rPr>
                              <m:t>1−0.87</m:t>
                            </m:r>
                          </m:e>
                        </m:d>
                      </m:e>
                      <m:sup>
                        <m:r>
                          <a:rPr lang="en-GB" sz="2400" b="0" i="1" dirty="0" smtClean="0">
                            <a:latin typeface="Cambria Math" panose="02040503050406030204" pitchFamily="18" charset="0"/>
                            <a:cs typeface="Times New Roman" panose="02020603050405020304" pitchFamily="18" charset="0"/>
                          </a:rPr>
                          <m:t>0</m:t>
                        </m:r>
                      </m:sup>
                    </m:sSup>
                  </m:oMath>
                </a14:m>
                <a:endParaRPr lang="en-GB" sz="2400" i="1" dirty="0">
                  <a:latin typeface="Cambria Math" panose="020405030504060302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IN" sz="2400" i="1" dirty="0" smtClean="0">
                          <a:latin typeface="Cambria Math" panose="02040503050406030204" pitchFamily="18" charset="0"/>
                          <a:cs typeface="Times New Roman" panose="02020603050405020304" pitchFamily="18" charset="0"/>
                        </a:rPr>
                        <m:t>= 0.0860+0.0632+  .    .  .  . .+0.0000 = 0.2337</m:t>
                      </m:r>
                    </m:oMath>
                  </m:oMathPara>
                </a14:m>
                <a:endParaRPr lang="en-IN" sz="2400"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84453"/>
                <a:ext cx="8229600" cy="4114800"/>
              </a:xfrm>
              <a:blipFill rotWithShape="0">
                <a:blip r:embed="rId2"/>
                <a:stretch>
                  <a:fillRect l="-1852" t="-2074" r="-1852" b="-11556"/>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594AC511-B423-49DE-BAA8-D16291292E1E}"/>
              </a:ext>
            </a:extLst>
          </p:cNvPr>
          <p:cNvSpPr>
            <a:spLocks noGrp="1"/>
          </p:cNvSpPr>
          <p:nvPr>
            <p:ph type="dt" sz="half" idx="10"/>
          </p:nvPr>
        </p:nvSpPr>
        <p:spPr/>
        <p:txBody>
          <a:bodyPr/>
          <a:lstStyle/>
          <a:p>
            <a:pPr>
              <a:defRPr/>
            </a:pPr>
            <a:fld id="{C5F5A8D5-D478-4472-812B-D7EAFFA1EAA4}" type="datetime5">
              <a:rPr lang="en-US" smtClean="0"/>
              <a:t>9-Apr-23</a:t>
            </a:fld>
            <a:endParaRPr lang="en-US"/>
          </a:p>
        </p:txBody>
      </p:sp>
      <p:sp>
        <p:nvSpPr>
          <p:cNvPr id="5" name="Footer Placeholder 4">
            <a:extLst>
              <a:ext uri="{FF2B5EF4-FFF2-40B4-BE49-F238E27FC236}">
                <a16:creationId xmlns:a16="http://schemas.microsoft.com/office/drawing/2014/main" id="{F4784388-2414-41D4-9468-3FF413500547}"/>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B281A06B-E4DD-4949-986F-1D46C914CF69}"/>
              </a:ext>
            </a:extLst>
          </p:cNvPr>
          <p:cNvSpPr>
            <a:spLocks noGrp="1"/>
          </p:cNvSpPr>
          <p:nvPr>
            <p:ph type="sldNum" sz="quarter" idx="12"/>
          </p:nvPr>
        </p:nvSpPr>
        <p:spPr/>
        <p:txBody>
          <a:bodyPr/>
          <a:lstStyle/>
          <a:p>
            <a:fld id="{906F6DFE-AA00-4BFD-9D61-CA29BB78DE22}" type="slidenum">
              <a:rPr lang="en-US" altLang="en-US" smtClean="0"/>
              <a:pPr/>
              <a:t>58</a:t>
            </a:fld>
            <a:endParaRPr lang="en-US" altLang="en-US"/>
          </a:p>
        </p:txBody>
      </p:sp>
    </p:spTree>
    <p:extLst>
      <p:ext uri="{BB962C8B-B14F-4D97-AF65-F5344CB8AC3E}">
        <p14:creationId xmlns:p14="http://schemas.microsoft.com/office/powerpoint/2010/main" val="1009541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1528" y="1524000"/>
                <a:ext cx="8227671"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same probability can be approximated using the normal distribution as </a:t>
                </a:r>
              </a:p>
              <a:p>
                <a:pPr marL="0" indent="0" algn="just">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𝑋</m:t>
                          </m:r>
                          <m:r>
                            <a:rPr lang="en-GB" b="0" i="1" smtClean="0">
                              <a:latin typeface="Cambria Math" panose="02040503050406030204" pitchFamily="18" charset="0"/>
                              <a:ea typeface="Cambria Math" panose="02040503050406030204" pitchFamily="18" charset="0"/>
                              <a:cs typeface="Times New Roman" panose="02020603050405020304" pitchFamily="18" charset="0"/>
                            </a:rPr>
                            <m:t>≥90</m:t>
                          </m:r>
                        </m:e>
                      </m:d>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𝑃</m:t>
                      </m:r>
                      <m:r>
                        <a:rPr lang="en-GB" b="0" i="1" smtClean="0">
                          <a:latin typeface="Cambria Math" panose="02040503050406030204" pitchFamily="18" charset="0"/>
                          <a:ea typeface="Cambria Math" panose="02040503050406030204" pitchFamily="18" charset="0"/>
                          <a:cs typeface="Times New Roman" panose="02020603050405020304" pitchFamily="18" charset="0"/>
                        </a:rPr>
                        <m:t>(</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𝑋</m:t>
                      </m:r>
                      <m:r>
                        <a:rPr lang="en-GB" b="0" i="1" smtClean="0">
                          <a:latin typeface="Cambria Math" panose="02040503050406030204" pitchFamily="18" charset="0"/>
                          <a:ea typeface="Cambria Math" panose="02040503050406030204" pitchFamily="18" charset="0"/>
                          <a:cs typeface="Times New Roman" panose="02020603050405020304" pitchFamily="18" charset="0"/>
                        </a:rPr>
                        <m:t>&gt;89.5)</m:t>
                      </m:r>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after considering the </a:t>
                </a:r>
                <a:r>
                  <a:rPr lang="en-IN" dirty="0">
                    <a:solidFill>
                      <a:srgbClr val="FF0000"/>
                    </a:solidFill>
                    <a:latin typeface="Times New Roman" panose="02020603050405020304" pitchFamily="18" charset="0"/>
                    <a:cs typeface="Times New Roman" panose="02020603050405020304" pitchFamily="18" charset="0"/>
                  </a:rPr>
                  <a:t>continuity correction </a:t>
                </a:r>
                <a:r>
                  <a:rPr lang="en-IN" dirty="0">
                    <a:latin typeface="Times New Roman" panose="02020603050405020304" pitchFamily="18" charset="0"/>
                    <a:cs typeface="Times New Roman" panose="02020603050405020304" pitchFamily="18" charset="0"/>
                  </a:rPr>
                  <a:t>(the variable as defined is discrete but when we are using normal table then we are using continuous scale of measurements, hence a correction is needed and known as the continuity correction) .</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1528" y="1524000"/>
                <a:ext cx="8227671" cy="4114800"/>
              </a:xfrm>
              <a:blipFill rotWithShape="0">
                <a:blip r:embed="rId2"/>
                <a:stretch>
                  <a:fillRect l="-1852" t="-2074" r="-1926" b="-4148"/>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89508D52-9D3B-4FAD-89D8-4BF5F5299635}"/>
              </a:ext>
            </a:extLst>
          </p:cNvPr>
          <p:cNvSpPr>
            <a:spLocks noGrp="1"/>
          </p:cNvSpPr>
          <p:nvPr>
            <p:ph type="dt" sz="half" idx="10"/>
          </p:nvPr>
        </p:nvSpPr>
        <p:spPr/>
        <p:txBody>
          <a:bodyPr/>
          <a:lstStyle/>
          <a:p>
            <a:pPr>
              <a:defRPr/>
            </a:pPr>
            <a:fld id="{7113554F-571E-46C4-A91D-7F9E2F5C3B69}" type="datetime5">
              <a:rPr lang="en-US" smtClean="0"/>
              <a:t>9-Apr-23</a:t>
            </a:fld>
            <a:endParaRPr lang="en-US"/>
          </a:p>
        </p:txBody>
      </p:sp>
      <p:sp>
        <p:nvSpPr>
          <p:cNvPr id="4" name="Footer Placeholder 3">
            <a:extLst>
              <a:ext uri="{FF2B5EF4-FFF2-40B4-BE49-F238E27FC236}">
                <a16:creationId xmlns:a16="http://schemas.microsoft.com/office/drawing/2014/main" id="{556635CC-EFDF-4D66-96F8-7F6C708D55E9}"/>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62BA8717-4A91-4823-BE25-7344400F6AA7}"/>
              </a:ext>
            </a:extLst>
          </p:cNvPr>
          <p:cNvSpPr>
            <a:spLocks noGrp="1"/>
          </p:cNvSpPr>
          <p:nvPr>
            <p:ph type="sldNum" sz="quarter" idx="12"/>
          </p:nvPr>
        </p:nvSpPr>
        <p:spPr/>
        <p:txBody>
          <a:bodyPr/>
          <a:lstStyle/>
          <a:p>
            <a:fld id="{906F6DFE-AA00-4BFD-9D61-CA29BB78DE22}" type="slidenum">
              <a:rPr lang="en-US" altLang="en-US" smtClean="0"/>
              <a:pPr/>
              <a:t>59</a:t>
            </a:fld>
            <a:endParaRPr lang="en-US" altLang="en-US"/>
          </a:p>
        </p:txBody>
      </p:sp>
    </p:spTree>
    <p:extLst>
      <p:ext uri="{BB962C8B-B14F-4D97-AF65-F5344CB8AC3E}">
        <p14:creationId xmlns:p14="http://schemas.microsoft.com/office/powerpoint/2010/main" val="378506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60D6DB-037A-41B6-A93E-200E419D41AE}"/>
              </a:ext>
            </a:extLst>
          </p:cNvPr>
          <p:cNvSpPr>
            <a:spLocks noGrp="1"/>
          </p:cNvSpPr>
          <p:nvPr>
            <p:ph type="dt" sz="half" idx="10"/>
          </p:nvPr>
        </p:nvSpPr>
        <p:spPr/>
        <p:txBody>
          <a:bodyPr/>
          <a:lstStyle/>
          <a:p>
            <a:pPr>
              <a:defRPr/>
            </a:pPr>
            <a:fld id="{DFA04BF8-227D-497F-A735-411D505B4332}" type="datetime5">
              <a:rPr lang="en-US" smtClean="0"/>
              <a:t>9-Apr-23</a:t>
            </a:fld>
            <a:endParaRPr lang="en-US"/>
          </a:p>
        </p:txBody>
      </p:sp>
      <p:sp>
        <p:nvSpPr>
          <p:cNvPr id="5" name="Footer Placeholder 4">
            <a:extLst>
              <a:ext uri="{FF2B5EF4-FFF2-40B4-BE49-F238E27FC236}">
                <a16:creationId xmlns:a16="http://schemas.microsoft.com/office/drawing/2014/main" id="{53A46B4C-637D-4CD1-B962-CA25693BF73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4FE7365C-B226-4EEB-946C-9D3B0869659A}"/>
              </a:ext>
            </a:extLst>
          </p:cNvPr>
          <p:cNvSpPr>
            <a:spLocks noGrp="1"/>
          </p:cNvSpPr>
          <p:nvPr>
            <p:ph type="sldNum" sz="quarter" idx="12"/>
          </p:nvPr>
        </p:nvSpPr>
        <p:spPr/>
        <p:txBody>
          <a:bodyPr/>
          <a:lstStyle/>
          <a:p>
            <a:fld id="{906F6DFE-AA00-4BFD-9D61-CA29BB78DE22}" type="slidenum">
              <a:rPr lang="en-US" altLang="en-US" smtClean="0"/>
              <a:pPr/>
              <a:t>6</a:t>
            </a:fld>
            <a:endParaRPr lang="en-US" altLang="en-US"/>
          </a:p>
        </p:txBody>
      </p:sp>
      <p:sp>
        <p:nvSpPr>
          <p:cNvPr id="7" name="Rectangle 3">
            <a:extLst>
              <a:ext uri="{FF2B5EF4-FFF2-40B4-BE49-F238E27FC236}">
                <a16:creationId xmlns:a16="http://schemas.microsoft.com/office/drawing/2014/main" id="{EF7630AA-D11F-4452-9F28-4BA32663CF43}"/>
              </a:ext>
            </a:extLst>
          </p:cNvPr>
          <p:cNvSpPr>
            <a:spLocks noChangeArrowheads="1"/>
          </p:cNvSpPr>
          <p:nvPr/>
        </p:nvSpPr>
        <p:spPr bwMode="auto">
          <a:xfrm>
            <a:off x="653414" y="1626362"/>
            <a:ext cx="8387080" cy="951543"/>
          </a:xfrm>
          <a:prstGeom prst="rect">
            <a:avLst/>
          </a:prstGeom>
          <a:noFill/>
          <a:ln w="12700">
            <a:noFill/>
            <a:miter lim="800000"/>
            <a:headEnd/>
            <a:tailEnd/>
          </a:ln>
        </p:spPr>
        <p:txBody>
          <a:bodyPr wrap="square" lIns="90488" tIns="44450" rIns="90488" bIns="44450">
            <a:spAutoFit/>
          </a:bodyPr>
          <a:lstStyle/>
          <a:p>
            <a:pPr algn="just" eaLnBrk="0" hangingPunct="0">
              <a:spcBef>
                <a:spcPct val="20000"/>
              </a:spcBef>
              <a:tabLst>
                <a:tab pos="8229600" algn="r"/>
              </a:tabLst>
            </a:pPr>
            <a:r>
              <a:rPr lang="en-US" sz="2800" dirty="0">
                <a:solidFill>
                  <a:schemeClr val="bg2">
                    <a:lumMod val="25000"/>
                  </a:schemeClr>
                </a:solidFill>
                <a:latin typeface="Times New Roman" panose="02020603050405020304" pitchFamily="18" charset="0"/>
                <a:cs typeface="Times New Roman" panose="02020603050405020304" pitchFamily="18" charset="0"/>
              </a:rPr>
              <a:t>Let X be the test mark from a mastery test  (as a percentage) for first year statistics students.</a:t>
            </a:r>
          </a:p>
        </p:txBody>
      </p:sp>
      <p:sp>
        <p:nvSpPr>
          <p:cNvPr id="8" name="Rectangle 30">
            <a:extLst>
              <a:ext uri="{FF2B5EF4-FFF2-40B4-BE49-F238E27FC236}">
                <a16:creationId xmlns:a16="http://schemas.microsoft.com/office/drawing/2014/main" id="{EC3B5949-374E-408D-AFB5-47D01A177E04}"/>
              </a:ext>
            </a:extLst>
          </p:cNvPr>
          <p:cNvSpPr>
            <a:spLocks noChangeArrowheads="1"/>
          </p:cNvSpPr>
          <p:nvPr/>
        </p:nvSpPr>
        <p:spPr bwMode="auto">
          <a:xfrm>
            <a:off x="653414" y="2640255"/>
            <a:ext cx="6068378" cy="520655"/>
          </a:xfrm>
          <a:prstGeom prst="rect">
            <a:avLst/>
          </a:prstGeom>
          <a:noFill/>
          <a:ln w="12700">
            <a:noFill/>
            <a:miter lim="800000"/>
            <a:headEnd/>
            <a:tailEnd/>
          </a:ln>
        </p:spPr>
        <p:txBody>
          <a:bodyPr wrap="square" lIns="90488" tIns="44450" rIns="90488" bIns="44450">
            <a:spAutoFit/>
          </a:bodyPr>
          <a:lstStyle/>
          <a:p>
            <a:pPr eaLnBrk="0" hangingPunct="0">
              <a:spcBef>
                <a:spcPct val="20000"/>
              </a:spcBef>
              <a:tabLst>
                <a:tab pos="8229600" algn="r"/>
              </a:tabLst>
            </a:pPr>
            <a:r>
              <a:rPr lang="en-US" sz="2800" b="1" dirty="0">
                <a:solidFill>
                  <a:schemeClr val="bg2">
                    <a:lumMod val="25000"/>
                  </a:schemeClr>
                </a:solidFill>
                <a:latin typeface="Times New Roman" panose="02020603050405020304" pitchFamily="18" charset="0"/>
                <a:cs typeface="Times New Roman" panose="02020603050405020304" pitchFamily="18" charset="0"/>
              </a:rPr>
              <a:t>Probability Distribution:</a:t>
            </a:r>
          </a:p>
        </p:txBody>
      </p:sp>
      <p:sp>
        <p:nvSpPr>
          <p:cNvPr id="9" name="TextBox 8">
            <a:extLst>
              <a:ext uri="{FF2B5EF4-FFF2-40B4-BE49-F238E27FC236}">
                <a16:creationId xmlns:a16="http://schemas.microsoft.com/office/drawing/2014/main" id="{C54A9DD8-E4A8-4B60-A273-6A34199D7DF8}"/>
              </a:ext>
            </a:extLst>
          </p:cNvPr>
          <p:cNvSpPr txBox="1"/>
          <p:nvPr/>
        </p:nvSpPr>
        <p:spPr>
          <a:xfrm>
            <a:off x="4356734" y="3223260"/>
            <a:ext cx="4787266" cy="1813317"/>
          </a:xfrm>
          <a:prstGeom prst="rect">
            <a:avLst/>
          </a:prstGeom>
          <a:noFill/>
          <a:ln w="12700">
            <a:noFill/>
            <a:miter lim="800000"/>
            <a:headEnd/>
            <a:tailEnd/>
          </a:ln>
        </p:spPr>
        <p:txBody>
          <a:bodyPr lIns="90488" tIns="44450" rIns="90488" bIns="44450">
            <a:spAutoFit/>
          </a:bodyPr>
          <a:lstStyle>
            <a:defPPr>
              <a:defRPr lang="en-AU"/>
            </a:defPPr>
            <a:lvl1pPr eaLnBrk="0" hangingPunct="0">
              <a:spcBef>
                <a:spcPct val="20000"/>
              </a:spcBef>
              <a:tabLst>
                <a:tab pos="8229600" algn="r"/>
              </a:tabLst>
              <a:defRPr sz="2800">
                <a:solidFill>
                  <a:schemeClr val="folHlink"/>
                </a:solidFill>
              </a:defRPr>
            </a:lvl1pPr>
          </a:lstStyle>
          <a:p>
            <a:pPr algn="just"/>
            <a:r>
              <a:rPr lang="en-NZ" sz="2000" b="1" dirty="0">
                <a:solidFill>
                  <a:schemeClr val="bg2">
                    <a:lumMod val="25000"/>
                  </a:schemeClr>
                </a:solidFill>
                <a:latin typeface="Times New Roman" panose="02020603050405020304" pitchFamily="18" charset="0"/>
                <a:cs typeface="Times New Roman" panose="02020603050405020304" pitchFamily="18" charset="0"/>
              </a:rPr>
              <a:t>Properties:</a:t>
            </a:r>
          </a:p>
          <a:p>
            <a:pPr marL="342900" indent="-342900" algn="just">
              <a:buFont typeface="Arial" panose="020B0604020202020204" pitchFamily="34" charset="0"/>
              <a:buChar char="•"/>
            </a:pPr>
            <a:r>
              <a:rPr lang="en-NZ" sz="2000" dirty="0">
                <a:solidFill>
                  <a:schemeClr val="bg2">
                    <a:lumMod val="25000"/>
                  </a:schemeClr>
                </a:solidFill>
                <a:latin typeface="Times New Roman" panose="02020603050405020304" pitchFamily="18" charset="0"/>
                <a:cs typeface="Times New Roman" panose="02020603050405020304" pitchFamily="18" charset="0"/>
              </a:rPr>
              <a:t>Area under the curve gives probability</a:t>
            </a:r>
          </a:p>
          <a:p>
            <a:pPr marL="342900" indent="-342900" algn="just">
              <a:buFont typeface="Arial" panose="020B0604020202020204" pitchFamily="34" charset="0"/>
              <a:buChar char="•"/>
            </a:pPr>
            <a:r>
              <a:rPr lang="en-NZ" sz="2000" dirty="0">
                <a:solidFill>
                  <a:schemeClr val="bg2">
                    <a:lumMod val="25000"/>
                  </a:schemeClr>
                </a:solidFill>
                <a:latin typeface="Times New Roman" panose="02020603050405020304" pitchFamily="18" charset="0"/>
                <a:cs typeface="Times New Roman" panose="02020603050405020304" pitchFamily="18" charset="0"/>
              </a:rPr>
              <a:t>Total area is 1</a:t>
            </a:r>
          </a:p>
          <a:p>
            <a:pPr marL="342900" indent="-342900" algn="just">
              <a:buFont typeface="Arial" panose="020B0604020202020204" pitchFamily="34" charset="0"/>
              <a:buChar char="•"/>
            </a:pPr>
            <a:r>
              <a:rPr lang="en-NZ" sz="2000" dirty="0">
                <a:solidFill>
                  <a:schemeClr val="bg2">
                    <a:lumMod val="25000"/>
                  </a:schemeClr>
                </a:solidFill>
                <a:latin typeface="Times New Roman" panose="02020603050405020304" pitchFamily="18" charset="0"/>
                <a:cs typeface="Times New Roman" panose="02020603050405020304" pitchFamily="18" charset="0"/>
              </a:rPr>
              <a:t>Parameters are the mean and </a:t>
            </a:r>
            <a:r>
              <a:rPr lang="en-NZ" sz="2000">
                <a:solidFill>
                  <a:schemeClr val="bg2">
                    <a:lumMod val="25000"/>
                  </a:schemeClr>
                </a:solidFill>
                <a:latin typeface="Times New Roman" panose="02020603050405020304" pitchFamily="18" charset="0"/>
                <a:cs typeface="Times New Roman" panose="02020603050405020304" pitchFamily="18" charset="0"/>
              </a:rPr>
              <a:t>standard deviation (normal distribution case)</a:t>
            </a:r>
            <a:endParaRPr lang="en-GB" sz="200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0" name="Picture 3" descr="C:\Users\dleader\AppData\Local\Microsoft\Windows\Temporary Internet Files\Content.IE5\DK3BMDA1\TEST RETAKE[1].png">
            <a:extLst>
              <a:ext uri="{FF2B5EF4-FFF2-40B4-BE49-F238E27FC236}">
                <a16:creationId xmlns:a16="http://schemas.microsoft.com/office/drawing/2014/main" id="{2A946C4E-B807-42B8-987D-1E153ED26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8575"/>
            <a:ext cx="1480119" cy="17171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921B45E2-B4C8-4822-849E-F170AF9DDB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249" y="3116600"/>
            <a:ext cx="3092876" cy="29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2">
            <a:extLst>
              <a:ext uri="{FF2B5EF4-FFF2-40B4-BE49-F238E27FC236}">
                <a16:creationId xmlns:a16="http://schemas.microsoft.com/office/drawing/2014/main" id="{FDF31DAF-3117-4D4D-9A52-8DCC960C402A}"/>
              </a:ext>
            </a:extLst>
          </p:cNvPr>
          <p:cNvSpPr>
            <a:spLocks noGrp="1" noChangeArrowheads="1"/>
          </p:cNvSpPr>
          <p:nvPr>
            <p:ph type="title"/>
          </p:nvPr>
        </p:nvSpPr>
        <p:spPr>
          <a:xfrm>
            <a:off x="571500" y="838200"/>
            <a:ext cx="6896100" cy="762000"/>
          </a:xfrm>
        </p:spPr>
        <p:txBody>
          <a:bodyPr/>
          <a:lstStyle/>
          <a:p>
            <a:r>
              <a:rPr lang="en-US" sz="35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Continuous Probability Distributions</a:t>
            </a:r>
          </a:p>
        </p:txBody>
      </p:sp>
    </p:spTree>
    <p:extLst>
      <p:ext uri="{BB962C8B-B14F-4D97-AF65-F5344CB8AC3E}">
        <p14:creationId xmlns:p14="http://schemas.microsoft.com/office/powerpoint/2010/main" val="87056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524000"/>
                <a:ext cx="8229600" cy="4114800"/>
              </a:xfrm>
            </p:spPr>
            <p:txBody>
              <a:bodyPr/>
              <a:lstStyle/>
              <a:p>
                <a:pPr marL="0" indent="0">
                  <a:buNone/>
                </a:pPr>
                <a:r>
                  <a:rPr lang="en-IN" sz="2400" dirty="0">
                    <a:latin typeface="Times New Roman" panose="02020603050405020304" pitchFamily="18" charset="0"/>
                    <a:cs typeface="Times New Roman" panose="02020603050405020304" pitchFamily="18" charset="0"/>
                  </a:rPr>
                  <a:t>Here, follows approximate normal distribution with mean </a:t>
                </a:r>
                <a14:m>
                  <m:oMath xmlns:m="http://schemas.openxmlformats.org/officeDocument/2006/math">
                    <m:r>
                      <a:rPr lang="en-IN" sz="2400" i="1" smtClean="0">
                        <a:latin typeface="Cambria Math" panose="02040503050406030204" pitchFamily="18" charset="0"/>
                        <a:ea typeface="Cambria Math" panose="02040503050406030204" pitchFamily="18" charset="0"/>
                        <a:cs typeface="Times New Roman" panose="02020603050405020304" pitchFamily="18" charset="0"/>
                      </a:rPr>
                      <m:t>𝜇</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𝑛𝑝</m:t>
                    </m:r>
                  </m:oMath>
                </a14:m>
                <a:r>
                  <a:rPr lang="en-IN" sz="2400" dirty="0">
                    <a:latin typeface="Times New Roman" panose="02020603050405020304" pitchFamily="18" charset="0"/>
                    <a:cs typeface="Times New Roman" panose="02020603050405020304" pitchFamily="18" charset="0"/>
                  </a:rPr>
                  <a:t> and standard deviation</a:t>
                </a:r>
                <a14:m>
                  <m:oMath xmlns:m="http://schemas.openxmlformats.org/officeDocument/2006/math">
                    <m:r>
                      <a:rPr lang="en-GB" sz="2400" b="0" i="0" smtClean="0">
                        <a:latin typeface="Cambria Math" panose="02040503050406030204" pitchFamily="18" charset="0"/>
                        <a:ea typeface="Cambria Math" panose="02040503050406030204" pitchFamily="18" charset="0"/>
                        <a:cs typeface="Times New Roman" panose="02020603050405020304" pitchFamily="18" charset="0"/>
                      </a:rPr>
                      <m:t> </m:t>
                    </m:r>
                    <m:r>
                      <a:rPr lang="en-IN" sz="2400" i="1" smtClean="0">
                        <a:latin typeface="Cambria Math" panose="02040503050406030204" pitchFamily="18" charset="0"/>
                        <a:ea typeface="Cambria Math" panose="02040503050406030204" pitchFamily="18" charset="0"/>
                        <a:cs typeface="Times New Roman" panose="02020603050405020304" pitchFamily="18" charset="0"/>
                      </a:rPr>
                      <m:t>𝜎</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𝑛𝑝</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𝑝</m:t>
                            </m:r>
                          </m:e>
                        </m:d>
                      </m:e>
                    </m:rad>
                  </m:oMath>
                </a14:m>
                <a:endParaRPr lang="en-GB"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Then, </a:t>
                </a:r>
                <a14:m>
                  <m:oMath xmlns:m="http://schemas.openxmlformats.org/officeDocument/2006/math">
                    <m:r>
                      <a:rPr lang="en-GB" sz="2400" b="0" i="1" smtClean="0">
                        <a:latin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&gt;89.5</m:t>
                        </m:r>
                      </m:e>
                    </m:d>
                    <m:r>
                      <a:rPr lang="en-GB" sz="2400" b="0" i="1" smtClean="0">
                        <a:latin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cs typeface="Times New Roman" panose="02020603050405020304" pitchFamily="18" charset="0"/>
                          </a:rPr>
                        </m:ctrlPr>
                      </m:dPr>
                      <m:e>
                        <m:f>
                          <m:fPr>
                            <m:ctrlPr>
                              <a:rPr lang="en-GB" sz="2400" b="0" i="1" smtClean="0">
                                <a:latin typeface="Cambria Math" panose="02040503050406030204" pitchFamily="18" charset="0"/>
                                <a:cs typeface="Times New Roman" panose="02020603050405020304" pitchFamily="18" charset="0"/>
                              </a:rPr>
                            </m:ctrlPr>
                          </m:fPr>
                          <m:num>
                            <m:r>
                              <a:rPr lang="en-GB" sz="2400" b="0" i="1" smtClean="0">
                                <a:latin typeface="Cambria Math" panose="02040503050406030204" pitchFamily="18" charset="0"/>
                                <a:cs typeface="Times New Roman" panose="02020603050405020304" pitchFamily="18" charset="0"/>
                              </a:rPr>
                              <m:t>𝑋</m:t>
                            </m:r>
                            <m:r>
                              <a:rPr lang="en-GB" sz="2400" b="0" i="1" smtClean="0">
                                <a:latin typeface="Cambria Math" panose="02040503050406030204" pitchFamily="18" charset="0"/>
                                <a:cs typeface="Times New Roman" panose="02020603050405020304" pitchFamily="18" charset="0"/>
                              </a:rPr>
                              <m:t>−100∗0.87</m:t>
                            </m:r>
                          </m:num>
                          <m:den>
                            <m:rad>
                              <m:radPr>
                                <m:degHide m:val="on"/>
                                <m:ctrlPr>
                                  <a:rPr lang="en-GB" sz="2400" b="0" i="1" smtClean="0">
                                    <a:latin typeface="Cambria Math" panose="02040503050406030204" pitchFamily="18" charset="0"/>
                                    <a:cs typeface="Times New Roman" panose="02020603050405020304" pitchFamily="18" charset="0"/>
                                  </a:rPr>
                                </m:ctrlPr>
                              </m:radPr>
                              <m:deg/>
                              <m:e>
                                <m:r>
                                  <a:rPr lang="en-GB" sz="2400" b="0" i="1" smtClean="0">
                                    <a:latin typeface="Cambria Math" panose="02040503050406030204" pitchFamily="18" charset="0"/>
                                    <a:cs typeface="Times New Roman" panose="02020603050405020304" pitchFamily="18" charset="0"/>
                                  </a:rPr>
                                  <m:t>100∗0.87∗0.13</m:t>
                                </m:r>
                              </m:e>
                            </m:rad>
                          </m:den>
                        </m:f>
                        <m:r>
                          <a:rPr lang="en-GB" sz="2400" b="0" i="1" smtClean="0">
                            <a:latin typeface="Cambria Math" panose="02040503050406030204" pitchFamily="18" charset="0"/>
                            <a:cs typeface="Times New Roman" panose="02020603050405020304" pitchFamily="18" charset="0"/>
                          </a:rPr>
                          <m:t> </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&gt;</m:t>
                        </m:r>
                        <m:f>
                          <m:fPr>
                            <m:ctrlPr>
                              <a:rPr lang="en-GB" sz="2400" i="1">
                                <a:latin typeface="Cambria Math" panose="02040503050406030204" pitchFamily="18" charset="0"/>
                                <a:cs typeface="Times New Roman" panose="02020603050405020304" pitchFamily="18" charset="0"/>
                              </a:rPr>
                            </m:ctrlPr>
                          </m:fPr>
                          <m:num>
                            <m:r>
                              <a:rPr lang="en-GB" sz="2400" b="0" i="1" smtClean="0">
                                <a:latin typeface="Cambria Math" panose="02040503050406030204" pitchFamily="18" charset="0"/>
                                <a:cs typeface="Times New Roman" panose="02020603050405020304" pitchFamily="18" charset="0"/>
                              </a:rPr>
                              <m:t>89.5</m:t>
                            </m:r>
                            <m:r>
                              <a:rPr lang="en-GB" sz="2400" i="1">
                                <a:latin typeface="Cambria Math" panose="02040503050406030204" pitchFamily="18" charset="0"/>
                                <a:cs typeface="Times New Roman" panose="02020603050405020304" pitchFamily="18" charset="0"/>
                              </a:rPr>
                              <m:t>−100∗0.87</m:t>
                            </m:r>
                          </m:num>
                          <m:den>
                            <m:rad>
                              <m:radPr>
                                <m:degHide m:val="on"/>
                                <m:ctrlPr>
                                  <a:rPr lang="en-GB" sz="2400" i="1">
                                    <a:latin typeface="Cambria Math" panose="02040503050406030204" pitchFamily="18" charset="0"/>
                                    <a:cs typeface="Times New Roman" panose="02020603050405020304" pitchFamily="18" charset="0"/>
                                  </a:rPr>
                                </m:ctrlPr>
                              </m:radPr>
                              <m:deg/>
                              <m:e>
                                <m:r>
                                  <a:rPr lang="en-GB" sz="2400" i="1">
                                    <a:latin typeface="Cambria Math" panose="02040503050406030204" pitchFamily="18" charset="0"/>
                                    <a:cs typeface="Times New Roman" panose="02020603050405020304" pitchFamily="18" charset="0"/>
                                  </a:rPr>
                                  <m:t>100∗0.87∗0.13</m:t>
                                </m:r>
                              </m:e>
                            </m:rad>
                          </m:den>
                        </m:f>
                      </m:e>
                    </m:d>
                  </m:oMath>
                </a14:m>
                <a:endParaRPr lang="en-GB" sz="2400" b="0"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&gt;0.74</m:t>
                          </m:r>
                        </m:e>
                      </m:d>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𝑍</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≤0.74</m:t>
                          </m:r>
                        </m:e>
                      </m:d>
                    </m:oMath>
                  </m:oMathPara>
                </a14:m>
                <a:endParaRPr lang="en-GB" sz="2400"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=1−0.7704=0.2296</m:t>
                      </m:r>
                    </m:oMath>
                  </m:oMathPara>
                </a14:m>
                <a:endParaRPr lang="en-GB" sz="2400" dirty="0">
                  <a:latin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cs typeface="Times New Roman" panose="02020603050405020304" pitchFamily="18" charset="0"/>
                  </a:rPr>
                  <a:t>is close to the exact value 0.2337. The normal approximation to the binomial probabilities are suggested when </a:t>
                </a:r>
                <a14:m>
                  <m:oMath xmlns:m="http://schemas.openxmlformats.org/officeDocument/2006/math">
                    <m:r>
                      <a:rPr lang="en-GB" sz="2400" i="1">
                        <a:latin typeface="Cambria Math" panose="02040503050406030204" pitchFamily="18" charset="0"/>
                        <a:ea typeface="Cambria Math" panose="02040503050406030204" pitchFamily="18" charset="0"/>
                        <a:cs typeface="Times New Roman" panose="02020603050405020304" pitchFamily="18" charset="0"/>
                      </a:rPr>
                      <m:t>𝑛𝑝</m:t>
                    </m:r>
                    <m:r>
                      <a:rPr lang="en-GB" sz="2400" i="1" smtClean="0">
                        <a:latin typeface="Cambria Math" panose="02040503050406030204" pitchFamily="18" charset="0"/>
                        <a:ea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ea typeface="Cambria Math" panose="02040503050406030204" pitchFamily="18" charset="0"/>
                        <a:cs typeface="Times New Roman" panose="02020603050405020304" pitchFamily="18" charset="0"/>
                      </a:rPr>
                      <m:t>5</m:t>
                    </m:r>
                  </m:oMath>
                </a14:m>
                <a:r>
                  <a:rPr lang="en-GB" sz="2400" dirty="0">
                    <a:latin typeface="Times New Roman" panose="02020603050405020304" pitchFamily="18" charset="0"/>
                    <a:cs typeface="Times New Roman" panose="02020603050405020304" pitchFamily="18" charset="0"/>
                  </a:rPr>
                  <a:t> and </a:t>
                </a:r>
                <a14:m>
                  <m:oMath xmlns:m="http://schemas.openxmlformats.org/officeDocument/2006/math">
                    <m:r>
                      <a:rPr lang="en-GB" sz="2400" i="1">
                        <a:latin typeface="Cambria Math" panose="02040503050406030204" pitchFamily="18" charset="0"/>
                        <a:ea typeface="Cambria Math" panose="02040503050406030204" pitchFamily="18" charset="0"/>
                        <a:cs typeface="Times New Roman" panose="02020603050405020304" pitchFamily="18" charset="0"/>
                      </a:rPr>
                      <m:t>𝑛</m:t>
                    </m:r>
                    <m:d>
                      <m:dPr>
                        <m:ctrlPr>
                          <a:rPr lang="en-GB"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GB" sz="24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2400" i="1">
                            <a:latin typeface="Cambria Math" panose="02040503050406030204" pitchFamily="18" charset="0"/>
                            <a:ea typeface="Cambria Math" panose="02040503050406030204" pitchFamily="18" charset="0"/>
                            <a:cs typeface="Times New Roman" panose="02020603050405020304" pitchFamily="18" charset="0"/>
                          </a:rPr>
                          <m:t>𝑝</m:t>
                        </m:r>
                      </m:e>
                    </m:d>
                    <m:r>
                      <a:rPr lang="en-GB" sz="24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GB"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524000"/>
                <a:ext cx="8229600" cy="4114800"/>
              </a:xfrm>
              <a:blipFill rotWithShape="0">
                <a:blip r:embed="rId2"/>
                <a:stretch>
                  <a:fillRect l="-1111" t="-1185" r="-1111"/>
                </a:stretch>
              </a:blipFill>
            </p:spPr>
            <p:txBody>
              <a:bodyPr/>
              <a:lstStyle/>
              <a:p>
                <a:r>
                  <a:rPr lang="en-GB">
                    <a:noFill/>
                  </a:rPr>
                  <a:t> </a:t>
                </a:r>
              </a:p>
            </p:txBody>
          </p:sp>
        </mc:Fallback>
      </mc:AlternateContent>
      <p:sp>
        <p:nvSpPr>
          <p:cNvPr id="2" name="Date Placeholder 1">
            <a:extLst>
              <a:ext uri="{FF2B5EF4-FFF2-40B4-BE49-F238E27FC236}">
                <a16:creationId xmlns:a16="http://schemas.microsoft.com/office/drawing/2014/main" id="{38B170E5-136B-4019-A9BB-068690F908CC}"/>
              </a:ext>
            </a:extLst>
          </p:cNvPr>
          <p:cNvSpPr>
            <a:spLocks noGrp="1"/>
          </p:cNvSpPr>
          <p:nvPr>
            <p:ph type="dt" sz="half" idx="10"/>
          </p:nvPr>
        </p:nvSpPr>
        <p:spPr/>
        <p:txBody>
          <a:bodyPr/>
          <a:lstStyle/>
          <a:p>
            <a:pPr>
              <a:defRPr/>
            </a:pPr>
            <a:fld id="{D6C87374-BE5B-43A5-8894-1541927F1145}" type="datetime5">
              <a:rPr lang="en-US" smtClean="0"/>
              <a:t>9-Apr-23</a:t>
            </a:fld>
            <a:endParaRPr lang="en-US" dirty="0"/>
          </a:p>
        </p:txBody>
      </p:sp>
      <p:sp>
        <p:nvSpPr>
          <p:cNvPr id="4" name="Footer Placeholder 3">
            <a:extLst>
              <a:ext uri="{FF2B5EF4-FFF2-40B4-BE49-F238E27FC236}">
                <a16:creationId xmlns:a16="http://schemas.microsoft.com/office/drawing/2014/main" id="{0BBBE657-3C83-4E2D-80C1-7490D0B3AD1C}"/>
              </a:ext>
            </a:extLst>
          </p:cNvPr>
          <p:cNvSpPr>
            <a:spLocks noGrp="1"/>
          </p:cNvSpPr>
          <p:nvPr>
            <p:ph type="ftr" sz="quarter" idx="11"/>
          </p:nvPr>
        </p:nvSpPr>
        <p:spPr/>
        <p:txBody>
          <a:bodyPr/>
          <a:lstStyle/>
          <a:p>
            <a:pPr>
              <a:defRPr/>
            </a:pPr>
            <a:r>
              <a:rPr lang="en-US"/>
              <a:t>T. Mayooran</a:t>
            </a:r>
            <a:endParaRPr lang="en-US" dirty="0"/>
          </a:p>
        </p:txBody>
      </p:sp>
      <p:sp>
        <p:nvSpPr>
          <p:cNvPr id="5" name="Slide Number Placeholder 4">
            <a:extLst>
              <a:ext uri="{FF2B5EF4-FFF2-40B4-BE49-F238E27FC236}">
                <a16:creationId xmlns:a16="http://schemas.microsoft.com/office/drawing/2014/main" id="{279CDC63-7A6D-4C17-9EF3-EEA645392D2B}"/>
              </a:ext>
            </a:extLst>
          </p:cNvPr>
          <p:cNvSpPr>
            <a:spLocks noGrp="1"/>
          </p:cNvSpPr>
          <p:nvPr>
            <p:ph type="sldNum" sz="quarter" idx="12"/>
          </p:nvPr>
        </p:nvSpPr>
        <p:spPr/>
        <p:txBody>
          <a:bodyPr/>
          <a:lstStyle/>
          <a:p>
            <a:fld id="{906F6DFE-AA00-4BFD-9D61-CA29BB78DE22}" type="slidenum">
              <a:rPr lang="en-US" altLang="en-US" smtClean="0"/>
              <a:pPr/>
              <a:t>60</a:t>
            </a:fld>
            <a:endParaRPr lang="en-US" altLang="en-US"/>
          </a:p>
        </p:txBody>
      </p:sp>
    </p:spTree>
    <p:extLst>
      <p:ext uri="{BB962C8B-B14F-4D97-AF65-F5344CB8AC3E}">
        <p14:creationId xmlns:p14="http://schemas.microsoft.com/office/powerpoint/2010/main" val="1283940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 Quantile Plot (QQ Plot)</a:t>
            </a:r>
          </a:p>
        </p:txBody>
      </p:sp>
      <p:sp>
        <p:nvSpPr>
          <p:cNvPr id="3" name="Content Placeholder 2"/>
          <p:cNvSpPr>
            <a:spLocks noGrp="1"/>
          </p:cNvSpPr>
          <p:nvPr>
            <p:ph idx="1"/>
          </p:nvPr>
        </p:nvSpPr>
        <p:spPr>
          <a:xfrm>
            <a:off x="609600" y="1524000"/>
            <a:ext cx="8229600" cy="4495800"/>
          </a:xfrm>
        </p:spPr>
        <p:txBody>
          <a:bodyPr/>
          <a:lstStyle/>
          <a:p>
            <a:pPr algn="just">
              <a:buClr>
                <a:srgbClr val="002060"/>
              </a:buClr>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Used to check weather your Data is normal.</a:t>
            </a:r>
          </a:p>
          <a:p>
            <a:pPr algn="just">
              <a:buClr>
                <a:srgbClr val="002060"/>
              </a:buClr>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We can make a QQ plot by using any statistical software (R, SAS, MINITAB, SPSS, MSEXCEL, etc) </a:t>
            </a:r>
          </a:p>
          <a:p>
            <a:pPr algn="just">
              <a:buClr>
                <a:srgbClr val="002060"/>
              </a:buClr>
              <a:buFont typeface="Wingdings" panose="05000000000000000000" pitchFamily="2" charset="2"/>
              <a:buChar char="§"/>
            </a:pPr>
            <a:r>
              <a:rPr lang="en-GB" sz="2800" dirty="0">
                <a:latin typeface="Times New Roman" panose="02020603050405020304" pitchFamily="18" charset="0"/>
                <a:cs typeface="Times New Roman" panose="02020603050405020304" pitchFamily="18" charset="0"/>
              </a:rPr>
              <a:t>If the data distribution is close to normal, the plotted points will lie close to a sloped straight line on the QQ plot.</a:t>
            </a:r>
            <a:r>
              <a:rPr lang="en-IN" sz="2800" dirty="0">
                <a:latin typeface="Times New Roman" panose="02020603050405020304" pitchFamily="18" charset="0"/>
                <a:cs typeface="Times New Roman" panose="02020603050405020304" pitchFamily="18" charset="0"/>
              </a:rPr>
              <a:t> </a:t>
            </a:r>
            <a:r>
              <a:rPr lang="en-IN" sz="2800" dirty="0">
                <a:solidFill>
                  <a:srgbClr val="FF0000"/>
                </a:solidFill>
                <a:latin typeface="Times New Roman" panose="02020603050405020304" pitchFamily="18" charset="0"/>
                <a:cs typeface="Times New Roman" panose="02020603050405020304" pitchFamily="18" charset="0"/>
              </a:rPr>
              <a:t>(The normal plot is approximately a straight line, so we conclude that the original dataset is close to normally distributed.)</a:t>
            </a:r>
            <a:endParaRPr lang="en-GB" sz="2800" dirty="0">
              <a:solidFill>
                <a:srgbClr val="FF0000"/>
              </a:solidFill>
              <a:latin typeface="Times New Roman" panose="02020603050405020304" pitchFamily="18" charset="0"/>
              <a:cs typeface="Times New Roman" panose="02020603050405020304" pitchFamily="18" charset="0"/>
            </a:endParaRPr>
          </a:p>
          <a:p>
            <a:pPr algn="just">
              <a:buClr>
                <a:srgbClr val="002060"/>
              </a:buClr>
              <a:buFont typeface="Wingdings" panose="05000000000000000000" pitchFamily="2" charset="2"/>
              <a:buChar char="§"/>
            </a:pPr>
            <a:endParaRPr lang="en-GB"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040A063-C170-40C0-9FE9-D93E5A81296C}"/>
              </a:ext>
            </a:extLst>
          </p:cNvPr>
          <p:cNvSpPr>
            <a:spLocks noGrp="1"/>
          </p:cNvSpPr>
          <p:nvPr>
            <p:ph type="dt" sz="half" idx="10"/>
          </p:nvPr>
        </p:nvSpPr>
        <p:spPr/>
        <p:txBody>
          <a:bodyPr/>
          <a:lstStyle/>
          <a:p>
            <a:pPr>
              <a:defRPr/>
            </a:pPr>
            <a:fld id="{41061796-4DB4-4854-9316-6637EF905AFF}" type="datetime5">
              <a:rPr lang="en-US" smtClean="0"/>
              <a:t>9-Apr-23</a:t>
            </a:fld>
            <a:endParaRPr lang="en-US"/>
          </a:p>
        </p:txBody>
      </p:sp>
      <p:sp>
        <p:nvSpPr>
          <p:cNvPr id="5" name="Footer Placeholder 4">
            <a:extLst>
              <a:ext uri="{FF2B5EF4-FFF2-40B4-BE49-F238E27FC236}">
                <a16:creationId xmlns:a16="http://schemas.microsoft.com/office/drawing/2014/main" id="{012F86CC-FDD2-445F-A5C8-D8BC136960CF}"/>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142A5499-E41E-49DD-937D-836973124FAD}"/>
              </a:ext>
            </a:extLst>
          </p:cNvPr>
          <p:cNvSpPr>
            <a:spLocks noGrp="1"/>
          </p:cNvSpPr>
          <p:nvPr>
            <p:ph type="sldNum" sz="quarter" idx="12"/>
          </p:nvPr>
        </p:nvSpPr>
        <p:spPr/>
        <p:txBody>
          <a:bodyPr/>
          <a:lstStyle/>
          <a:p>
            <a:fld id="{906F6DFE-AA00-4BFD-9D61-CA29BB78DE22}" type="slidenum">
              <a:rPr lang="en-US" altLang="en-US" smtClean="0"/>
              <a:pPr/>
              <a:t>61</a:t>
            </a:fld>
            <a:endParaRPr lang="en-US" altLang="en-US"/>
          </a:p>
        </p:txBody>
      </p:sp>
    </p:spTree>
    <p:extLst>
      <p:ext uri="{BB962C8B-B14F-4D97-AF65-F5344CB8AC3E}">
        <p14:creationId xmlns:p14="http://schemas.microsoft.com/office/powerpoint/2010/main" val="4286143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304800"/>
            <a:ext cx="7620000" cy="6096001"/>
          </a:xfrm>
          <a:prstGeom prst="rect">
            <a:avLst/>
          </a:prstGeom>
        </p:spPr>
      </p:pic>
      <p:sp>
        <p:nvSpPr>
          <p:cNvPr id="2" name="Date Placeholder 1">
            <a:extLst>
              <a:ext uri="{FF2B5EF4-FFF2-40B4-BE49-F238E27FC236}">
                <a16:creationId xmlns:a16="http://schemas.microsoft.com/office/drawing/2014/main" id="{279EF7C5-5F6A-4F40-ADD1-4AC7110EFBE7}"/>
              </a:ext>
            </a:extLst>
          </p:cNvPr>
          <p:cNvSpPr>
            <a:spLocks noGrp="1"/>
          </p:cNvSpPr>
          <p:nvPr>
            <p:ph type="dt" sz="half" idx="10"/>
          </p:nvPr>
        </p:nvSpPr>
        <p:spPr/>
        <p:txBody>
          <a:bodyPr/>
          <a:lstStyle/>
          <a:p>
            <a:pPr>
              <a:defRPr/>
            </a:pPr>
            <a:fld id="{2E16BDE9-BD2F-4ED3-B2FD-B7AD7A1C2C5E}" type="datetime5">
              <a:rPr lang="en-US" smtClean="0"/>
              <a:t>9-Apr-23</a:t>
            </a:fld>
            <a:endParaRPr lang="en-US"/>
          </a:p>
        </p:txBody>
      </p:sp>
      <p:sp>
        <p:nvSpPr>
          <p:cNvPr id="3" name="Footer Placeholder 2">
            <a:extLst>
              <a:ext uri="{FF2B5EF4-FFF2-40B4-BE49-F238E27FC236}">
                <a16:creationId xmlns:a16="http://schemas.microsoft.com/office/drawing/2014/main" id="{060B1AFB-8D3D-4812-8881-F87A669C791A}"/>
              </a:ext>
            </a:extLst>
          </p:cNvPr>
          <p:cNvSpPr>
            <a:spLocks noGrp="1"/>
          </p:cNvSpPr>
          <p:nvPr>
            <p:ph type="ftr" sz="quarter" idx="11"/>
          </p:nvPr>
        </p:nvSpPr>
        <p:spPr/>
        <p:txBody>
          <a:bodyPr/>
          <a:lstStyle/>
          <a:p>
            <a:pPr>
              <a:defRPr/>
            </a:pPr>
            <a:r>
              <a:rPr lang="en-US"/>
              <a:t>T. Mayooran</a:t>
            </a:r>
          </a:p>
        </p:txBody>
      </p:sp>
      <p:sp>
        <p:nvSpPr>
          <p:cNvPr id="5" name="Slide Number Placeholder 4">
            <a:extLst>
              <a:ext uri="{FF2B5EF4-FFF2-40B4-BE49-F238E27FC236}">
                <a16:creationId xmlns:a16="http://schemas.microsoft.com/office/drawing/2014/main" id="{38385EAA-2802-4EE5-92F1-492A61F17CF9}"/>
              </a:ext>
            </a:extLst>
          </p:cNvPr>
          <p:cNvSpPr>
            <a:spLocks noGrp="1"/>
          </p:cNvSpPr>
          <p:nvPr>
            <p:ph type="sldNum" sz="quarter" idx="12"/>
          </p:nvPr>
        </p:nvSpPr>
        <p:spPr/>
        <p:txBody>
          <a:bodyPr/>
          <a:lstStyle/>
          <a:p>
            <a:fld id="{906F6DFE-AA00-4BFD-9D61-CA29BB78DE22}" type="slidenum">
              <a:rPr lang="en-US" altLang="en-US" smtClean="0"/>
              <a:pPr/>
              <a:t>62</a:t>
            </a:fld>
            <a:endParaRPr lang="en-US" altLang="en-US"/>
          </a:p>
        </p:txBody>
      </p:sp>
    </p:spTree>
    <p:extLst>
      <p:ext uri="{BB962C8B-B14F-4D97-AF65-F5344CB8AC3E}">
        <p14:creationId xmlns:p14="http://schemas.microsoft.com/office/powerpoint/2010/main" val="2336119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0600" y="456693"/>
            <a:ext cx="6934200" cy="5944613"/>
          </a:xfrm>
          <a:prstGeom prst="rect">
            <a:avLst/>
          </a:prstGeom>
        </p:spPr>
      </p:pic>
      <p:sp>
        <p:nvSpPr>
          <p:cNvPr id="3" name="Date Placeholder 2">
            <a:extLst>
              <a:ext uri="{FF2B5EF4-FFF2-40B4-BE49-F238E27FC236}">
                <a16:creationId xmlns:a16="http://schemas.microsoft.com/office/drawing/2014/main" id="{9E7F0481-FE03-47C6-962E-12A39CF2A1CF}"/>
              </a:ext>
            </a:extLst>
          </p:cNvPr>
          <p:cNvSpPr>
            <a:spLocks noGrp="1"/>
          </p:cNvSpPr>
          <p:nvPr>
            <p:ph type="dt" sz="half" idx="10"/>
          </p:nvPr>
        </p:nvSpPr>
        <p:spPr/>
        <p:txBody>
          <a:bodyPr/>
          <a:lstStyle/>
          <a:p>
            <a:pPr>
              <a:defRPr/>
            </a:pPr>
            <a:fld id="{1B650A6A-339C-4F4C-8B81-C0D53BBA1FA5}" type="datetime5">
              <a:rPr lang="en-US" smtClean="0"/>
              <a:t>9-Apr-23</a:t>
            </a:fld>
            <a:endParaRPr lang="en-US"/>
          </a:p>
        </p:txBody>
      </p:sp>
      <p:sp>
        <p:nvSpPr>
          <p:cNvPr id="6" name="Footer Placeholder 5">
            <a:extLst>
              <a:ext uri="{FF2B5EF4-FFF2-40B4-BE49-F238E27FC236}">
                <a16:creationId xmlns:a16="http://schemas.microsoft.com/office/drawing/2014/main" id="{F1CDD0CE-E8AB-426E-BABD-20C3876350DA}"/>
              </a:ext>
            </a:extLst>
          </p:cNvPr>
          <p:cNvSpPr>
            <a:spLocks noGrp="1"/>
          </p:cNvSpPr>
          <p:nvPr>
            <p:ph type="ftr" sz="quarter" idx="11"/>
          </p:nvPr>
        </p:nvSpPr>
        <p:spPr/>
        <p:txBody>
          <a:bodyPr/>
          <a:lstStyle/>
          <a:p>
            <a:pPr>
              <a:defRPr/>
            </a:pPr>
            <a:r>
              <a:rPr lang="en-US"/>
              <a:t>T. Mayooran</a:t>
            </a:r>
          </a:p>
        </p:txBody>
      </p:sp>
      <p:sp>
        <p:nvSpPr>
          <p:cNvPr id="7" name="Slide Number Placeholder 6">
            <a:extLst>
              <a:ext uri="{FF2B5EF4-FFF2-40B4-BE49-F238E27FC236}">
                <a16:creationId xmlns:a16="http://schemas.microsoft.com/office/drawing/2014/main" id="{805B4E44-6170-4FF0-897B-57DB97E54714}"/>
              </a:ext>
            </a:extLst>
          </p:cNvPr>
          <p:cNvSpPr>
            <a:spLocks noGrp="1"/>
          </p:cNvSpPr>
          <p:nvPr>
            <p:ph type="sldNum" sz="quarter" idx="12"/>
          </p:nvPr>
        </p:nvSpPr>
        <p:spPr/>
        <p:txBody>
          <a:bodyPr/>
          <a:lstStyle/>
          <a:p>
            <a:fld id="{906F6DFE-AA00-4BFD-9D61-CA29BB78DE22}" type="slidenum">
              <a:rPr lang="en-US" altLang="en-US" smtClean="0"/>
              <a:pPr/>
              <a:t>63</a:t>
            </a:fld>
            <a:endParaRPr lang="en-US" altLang="en-US"/>
          </a:p>
        </p:txBody>
      </p:sp>
    </p:spTree>
    <p:extLst>
      <p:ext uri="{BB962C8B-B14F-4D97-AF65-F5344CB8AC3E}">
        <p14:creationId xmlns:p14="http://schemas.microsoft.com/office/powerpoint/2010/main" val="2213483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B80E3-F4E8-4F14-939B-1B9A31CD2813}"/>
              </a:ext>
            </a:extLst>
          </p:cNvPr>
          <p:cNvSpPr>
            <a:spLocks noGrp="1"/>
          </p:cNvSpPr>
          <p:nvPr>
            <p:ph type="dt" sz="half" idx="10"/>
          </p:nvPr>
        </p:nvSpPr>
        <p:spPr/>
        <p:txBody>
          <a:bodyPr/>
          <a:lstStyle/>
          <a:p>
            <a:pPr>
              <a:defRPr/>
            </a:pPr>
            <a:fld id="{9E8E48E4-8536-45AA-8995-D2BF9E1FF8FC}" type="datetime5">
              <a:rPr lang="en-US" smtClean="0"/>
              <a:t>9-Apr-23</a:t>
            </a:fld>
            <a:endParaRPr lang="en-US"/>
          </a:p>
        </p:txBody>
      </p:sp>
      <p:sp>
        <p:nvSpPr>
          <p:cNvPr id="3" name="Footer Placeholder 2">
            <a:extLst>
              <a:ext uri="{FF2B5EF4-FFF2-40B4-BE49-F238E27FC236}">
                <a16:creationId xmlns:a16="http://schemas.microsoft.com/office/drawing/2014/main" id="{522B1A3B-8000-4DB6-BF93-65C1B35D2FB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56C82189-3959-49DD-A174-782393847946}"/>
              </a:ext>
            </a:extLst>
          </p:cNvPr>
          <p:cNvSpPr>
            <a:spLocks noGrp="1"/>
          </p:cNvSpPr>
          <p:nvPr>
            <p:ph type="sldNum" sz="quarter" idx="12"/>
          </p:nvPr>
        </p:nvSpPr>
        <p:spPr/>
        <p:txBody>
          <a:bodyPr/>
          <a:lstStyle/>
          <a:p>
            <a:fld id="{906F6DFE-AA00-4BFD-9D61-CA29BB78DE22}" type="slidenum">
              <a:rPr lang="en-US" altLang="en-US" smtClean="0"/>
              <a:pPr/>
              <a:t>64</a:t>
            </a:fld>
            <a:endParaRPr lang="en-US" altLang="en-US"/>
          </a:p>
        </p:txBody>
      </p:sp>
      <p:sp>
        <p:nvSpPr>
          <p:cNvPr id="7" name="Title 1">
            <a:extLst>
              <a:ext uri="{FF2B5EF4-FFF2-40B4-BE49-F238E27FC236}">
                <a16:creationId xmlns:a16="http://schemas.microsoft.com/office/drawing/2014/main" id="{9FD48952-C73D-4285-A180-FCF13D8F0C47}"/>
              </a:ext>
            </a:extLst>
          </p:cNvPr>
          <p:cNvSpPr>
            <a:spLocks noGrp="1"/>
          </p:cNvSpPr>
          <p:nvPr>
            <p:ph type="title"/>
          </p:nvPr>
        </p:nvSpPr>
        <p:spPr>
          <a:xfrm>
            <a:off x="838200" y="2743200"/>
            <a:ext cx="7772400" cy="1143000"/>
          </a:xfrm>
        </p:spPr>
        <p:txBody>
          <a:bodyPr/>
          <a:lstStyle/>
          <a:p>
            <a:pPr algn="ct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Introduce Chi-square and F distributions</a:t>
            </a:r>
            <a:b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GB" sz="3600" dirty="0">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(Children of the Normal)</a:t>
            </a:r>
          </a:p>
        </p:txBody>
      </p:sp>
    </p:spTree>
    <p:extLst>
      <p:ext uri="{BB962C8B-B14F-4D97-AF65-F5344CB8AC3E}">
        <p14:creationId xmlns:p14="http://schemas.microsoft.com/office/powerpoint/2010/main" val="1428732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3779E20-E915-45DC-8807-F4A8AEAE716E}"/>
              </a:ext>
            </a:extLst>
          </p:cNvPr>
          <p:cNvSpPr>
            <a:spLocks noGrp="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Questions</a:t>
            </a:r>
            <a:endParaRPr lang="en-US" altLang="en-US" dirty="0"/>
          </a:p>
        </p:txBody>
      </p:sp>
      <p:sp>
        <p:nvSpPr>
          <p:cNvPr id="15363" name="Content Placeholder 2">
            <a:extLst>
              <a:ext uri="{FF2B5EF4-FFF2-40B4-BE49-F238E27FC236}">
                <a16:creationId xmlns:a16="http://schemas.microsoft.com/office/drawing/2014/main" id="{06086775-4759-4829-BFCF-28E78927BB84}"/>
              </a:ext>
            </a:extLst>
          </p:cNvPr>
          <p:cNvSpPr>
            <a:spLocks noGrp="1"/>
          </p:cNvSpPr>
          <p:nvPr>
            <p:ph idx="1"/>
          </p:nvPr>
        </p:nvSpPr>
        <p:spPr/>
        <p:txBody>
          <a:bodyPr/>
          <a:lstStyle/>
          <a:p>
            <a:pPr algn="just">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What is the chi-square distribution?  How is it related to the Normal?</a:t>
            </a:r>
          </a:p>
          <a:p>
            <a:pPr algn="just">
              <a:buFont typeface="Wingdings" panose="05000000000000000000" pitchFamily="2" charset="2"/>
              <a:buChar char="Ø"/>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US" dirty="0">
                <a:latin typeface="Times New Roman" panose="02020603050405020304" pitchFamily="18" charset="0"/>
                <a:cs typeface="Times New Roman" panose="02020603050405020304" pitchFamily="18" charset="0"/>
              </a:rPr>
              <a:t>How is the chi-square distribution related to the sampling distribution of the variance?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a:extLst>
              <a:ext uri="{FF2B5EF4-FFF2-40B4-BE49-F238E27FC236}">
                <a16:creationId xmlns:a16="http://schemas.microsoft.com/office/drawing/2014/main" id="{D28BED01-C7FF-4F61-8C47-A7781A3CD9AD}"/>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 Distribution</a:t>
            </a:r>
          </a:p>
        </p:txBody>
      </p:sp>
      <p:graphicFrame>
        <p:nvGraphicFramePr>
          <p:cNvPr id="2050" name="Object 3">
            <a:extLst>
              <a:ext uri="{FF2B5EF4-FFF2-40B4-BE49-F238E27FC236}">
                <a16:creationId xmlns:a16="http://schemas.microsoft.com/office/drawing/2014/main" id="{34D83F15-8F4C-448A-B130-FFB308A6DCE8}"/>
              </a:ext>
            </a:extLst>
          </p:cNvPr>
          <p:cNvGraphicFramePr>
            <a:graphicFrameLocks noChangeAspect="1"/>
          </p:cNvGraphicFramePr>
          <p:nvPr/>
        </p:nvGraphicFramePr>
        <p:xfrm>
          <a:off x="2552700" y="1295400"/>
          <a:ext cx="2743200" cy="690563"/>
        </p:xfrm>
        <a:graphic>
          <a:graphicData uri="http://schemas.openxmlformats.org/presentationml/2006/ole">
            <mc:AlternateContent xmlns:mc="http://schemas.openxmlformats.org/markup-compatibility/2006">
              <mc:Choice xmlns:v="urn:schemas-microsoft-com:vml" Requires="v">
                <p:oleObj name="Equation" r:id="rId3" imgW="1612800" imgH="406080" progId="Equation.3">
                  <p:embed/>
                </p:oleObj>
              </mc:Choice>
              <mc:Fallback>
                <p:oleObj name="Equation" r:id="rId3" imgW="1612800" imgH="406080" progId="Equation.3">
                  <p:embed/>
                  <p:pic>
                    <p:nvPicPr>
                      <p:cNvPr id="2050" name="Object 3">
                        <a:extLst>
                          <a:ext uri="{FF2B5EF4-FFF2-40B4-BE49-F238E27FC236}">
                            <a16:creationId xmlns:a16="http://schemas.microsoft.com/office/drawing/2014/main" id="{34D83F15-8F4C-448A-B130-FFB308A6D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700" y="1295400"/>
                        <a:ext cx="2743200"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4">
            <a:extLst>
              <a:ext uri="{FF2B5EF4-FFF2-40B4-BE49-F238E27FC236}">
                <a16:creationId xmlns:a16="http://schemas.microsoft.com/office/drawing/2014/main" id="{E245B522-CB13-489B-B8F0-3D588156C819}"/>
              </a:ext>
            </a:extLst>
          </p:cNvPr>
          <p:cNvGraphicFramePr>
            <a:graphicFrameLocks noChangeAspect="1"/>
          </p:cNvGraphicFramePr>
          <p:nvPr/>
        </p:nvGraphicFramePr>
        <p:xfrm>
          <a:off x="2025650" y="2133600"/>
          <a:ext cx="1535113" cy="712788"/>
        </p:xfrm>
        <a:graphic>
          <a:graphicData uri="http://schemas.openxmlformats.org/presentationml/2006/ole">
            <mc:AlternateContent xmlns:mc="http://schemas.openxmlformats.org/markup-compatibility/2006">
              <mc:Choice xmlns:v="urn:schemas-microsoft-com:vml" Requires="v">
                <p:oleObj name="Equation" r:id="rId5" imgW="901440" imgH="419040" progId="Equation.3">
                  <p:embed/>
                </p:oleObj>
              </mc:Choice>
              <mc:Fallback>
                <p:oleObj name="Equation" r:id="rId5" imgW="901440" imgH="419040" progId="Equation.3">
                  <p:embed/>
                  <p:pic>
                    <p:nvPicPr>
                      <p:cNvPr id="2051" name="Object 4">
                        <a:extLst>
                          <a:ext uri="{FF2B5EF4-FFF2-40B4-BE49-F238E27FC236}">
                            <a16:creationId xmlns:a16="http://schemas.microsoft.com/office/drawing/2014/main" id="{E245B522-CB13-489B-B8F0-3D588156C8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5650" y="2133600"/>
                        <a:ext cx="1535113"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 name="Text Box 5">
            <a:extLst>
              <a:ext uri="{FF2B5EF4-FFF2-40B4-BE49-F238E27FC236}">
                <a16:creationId xmlns:a16="http://schemas.microsoft.com/office/drawing/2014/main" id="{C3484395-A655-4CA4-90D4-913686DE090F}"/>
              </a:ext>
            </a:extLst>
          </p:cNvPr>
          <p:cNvSpPr txBox="1">
            <a:spLocks noChangeArrowheads="1"/>
          </p:cNvSpPr>
          <p:nvPr/>
        </p:nvSpPr>
        <p:spPr bwMode="auto">
          <a:xfrm>
            <a:off x="6156325" y="1336675"/>
            <a:ext cx="1038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z score</a:t>
            </a:r>
          </a:p>
        </p:txBody>
      </p:sp>
      <p:sp>
        <p:nvSpPr>
          <p:cNvPr id="2055" name="Text Box 6">
            <a:extLst>
              <a:ext uri="{FF2B5EF4-FFF2-40B4-BE49-F238E27FC236}">
                <a16:creationId xmlns:a16="http://schemas.microsoft.com/office/drawing/2014/main" id="{1B26EC6F-F72E-4E8A-876E-C4653C38BE43}"/>
              </a:ext>
            </a:extLst>
          </p:cNvPr>
          <p:cNvSpPr txBox="1">
            <a:spLocks noChangeArrowheads="1"/>
          </p:cNvSpPr>
          <p:nvPr/>
        </p:nvSpPr>
        <p:spPr bwMode="auto">
          <a:xfrm>
            <a:off x="3962400" y="2286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z score squared</a:t>
            </a:r>
          </a:p>
        </p:txBody>
      </p:sp>
      <p:graphicFrame>
        <p:nvGraphicFramePr>
          <p:cNvPr id="2052" name="Object 7">
            <a:extLst>
              <a:ext uri="{FF2B5EF4-FFF2-40B4-BE49-F238E27FC236}">
                <a16:creationId xmlns:a16="http://schemas.microsoft.com/office/drawing/2014/main" id="{2592E33F-199C-4123-B690-103FC7066FDF}"/>
              </a:ext>
            </a:extLst>
          </p:cNvPr>
          <p:cNvGraphicFramePr>
            <a:graphicFrameLocks noChangeAspect="1"/>
          </p:cNvGraphicFramePr>
          <p:nvPr/>
        </p:nvGraphicFramePr>
        <p:xfrm>
          <a:off x="2057400" y="3048000"/>
          <a:ext cx="1406525" cy="654050"/>
        </p:xfrm>
        <a:graphic>
          <a:graphicData uri="http://schemas.openxmlformats.org/presentationml/2006/ole">
            <mc:AlternateContent xmlns:mc="http://schemas.openxmlformats.org/markup-compatibility/2006">
              <mc:Choice xmlns:v="urn:schemas-microsoft-com:vml" Requires="v">
                <p:oleObj name="Equation" r:id="rId7" imgW="545760" imgH="253800" progId="Equation.3">
                  <p:embed/>
                </p:oleObj>
              </mc:Choice>
              <mc:Fallback>
                <p:oleObj name="Equation" r:id="rId7" imgW="545760" imgH="253800" progId="Equation.3">
                  <p:embed/>
                  <p:pic>
                    <p:nvPicPr>
                      <p:cNvPr id="2052" name="Object 7">
                        <a:extLst>
                          <a:ext uri="{FF2B5EF4-FFF2-40B4-BE49-F238E27FC236}">
                            <a16:creationId xmlns:a16="http://schemas.microsoft.com/office/drawing/2014/main" id="{2592E33F-199C-4123-B690-103FC7066F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3048000"/>
                        <a:ext cx="1406525"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Text Box 8">
            <a:extLst>
              <a:ext uri="{FF2B5EF4-FFF2-40B4-BE49-F238E27FC236}">
                <a16:creationId xmlns:a16="http://schemas.microsoft.com/office/drawing/2014/main" id="{594530C6-18C1-4467-9595-175386E557D1}"/>
              </a:ext>
            </a:extLst>
          </p:cNvPr>
          <p:cNvSpPr txBox="1">
            <a:spLocks noChangeArrowheads="1"/>
          </p:cNvSpPr>
          <p:nvPr/>
        </p:nvSpPr>
        <p:spPr bwMode="auto">
          <a:xfrm>
            <a:off x="3565525" y="3089275"/>
            <a:ext cx="194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Make it Greek</a:t>
            </a:r>
          </a:p>
        </p:txBody>
      </p:sp>
      <p:sp>
        <p:nvSpPr>
          <p:cNvPr id="2057" name="Text Box 9">
            <a:extLst>
              <a:ext uri="{FF2B5EF4-FFF2-40B4-BE49-F238E27FC236}">
                <a16:creationId xmlns:a16="http://schemas.microsoft.com/office/drawing/2014/main" id="{8EA2C8B1-0496-425E-9947-8CCCF7EEB999}"/>
              </a:ext>
            </a:extLst>
          </p:cNvPr>
          <p:cNvSpPr txBox="1">
            <a:spLocks noChangeArrowheads="1"/>
          </p:cNvSpPr>
          <p:nvPr/>
        </p:nvSpPr>
        <p:spPr bwMode="auto">
          <a:xfrm>
            <a:off x="2514600" y="3810000"/>
            <a:ext cx="600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What would its sampling distribution look like?</a:t>
            </a:r>
          </a:p>
        </p:txBody>
      </p:sp>
      <p:sp>
        <p:nvSpPr>
          <p:cNvPr id="2058" name="Text Box 10">
            <a:extLst>
              <a:ext uri="{FF2B5EF4-FFF2-40B4-BE49-F238E27FC236}">
                <a16:creationId xmlns:a16="http://schemas.microsoft.com/office/drawing/2014/main" id="{A9CB25F2-9D38-46B0-83E6-68E4E57C74E3}"/>
              </a:ext>
            </a:extLst>
          </p:cNvPr>
          <p:cNvSpPr txBox="1">
            <a:spLocks noChangeArrowheads="1"/>
          </p:cNvSpPr>
          <p:nvPr/>
        </p:nvSpPr>
        <p:spPr bwMode="auto">
          <a:xfrm>
            <a:off x="2628900" y="4313237"/>
            <a:ext cx="3092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Minimum value is zero.</a:t>
            </a:r>
          </a:p>
        </p:txBody>
      </p:sp>
      <p:sp>
        <p:nvSpPr>
          <p:cNvPr id="2059" name="Text Box 11">
            <a:extLst>
              <a:ext uri="{FF2B5EF4-FFF2-40B4-BE49-F238E27FC236}">
                <a16:creationId xmlns:a16="http://schemas.microsoft.com/office/drawing/2014/main" id="{94B2EE7E-A956-4CD0-A3CC-04C6F0DB5948}"/>
              </a:ext>
            </a:extLst>
          </p:cNvPr>
          <p:cNvSpPr txBox="1">
            <a:spLocks noChangeArrowheads="1"/>
          </p:cNvSpPr>
          <p:nvPr/>
        </p:nvSpPr>
        <p:spPr bwMode="auto">
          <a:xfrm>
            <a:off x="2590800" y="4800600"/>
            <a:ext cx="3497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Maximum value is infinite.</a:t>
            </a:r>
          </a:p>
        </p:txBody>
      </p:sp>
      <p:sp>
        <p:nvSpPr>
          <p:cNvPr id="2060" name="Rectangle 12">
            <a:extLst>
              <a:ext uri="{FF2B5EF4-FFF2-40B4-BE49-F238E27FC236}">
                <a16:creationId xmlns:a16="http://schemas.microsoft.com/office/drawing/2014/main" id="{ECDE2383-AF6C-4B7F-BCCB-6A506BD3D42A}"/>
              </a:ext>
            </a:extLst>
          </p:cNvPr>
          <p:cNvSpPr>
            <a:spLocks noChangeArrowheads="1"/>
          </p:cNvSpPr>
          <p:nvPr/>
        </p:nvSpPr>
        <p:spPr bwMode="auto">
          <a:xfrm>
            <a:off x="2603500" y="5303837"/>
            <a:ext cx="463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Most values are between zero and 1;</a:t>
            </a:r>
          </a:p>
          <a:p>
            <a:r>
              <a:rPr lang="en-US" altLang="en-US" dirty="0"/>
              <a:t> most around zero.</a:t>
            </a:r>
          </a:p>
        </p:txBody>
      </p:sp>
      <p:pic>
        <p:nvPicPr>
          <p:cNvPr id="2061" name="Picture 13" descr="C:\My Documents\My Pictures\chisq1.jpg">
            <a:extLst>
              <a:ext uri="{FF2B5EF4-FFF2-40B4-BE49-F238E27FC236}">
                <a16:creationId xmlns:a16="http://schemas.microsoft.com/office/drawing/2014/main" id="{C344D532-C03E-4F0D-97BD-FA2C802B6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3657600"/>
            <a:ext cx="21082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C99447E8-5B37-4C6C-85EB-CADB565A5262}"/>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t>
            </a:r>
          </a:p>
        </p:txBody>
      </p:sp>
      <p:sp>
        <p:nvSpPr>
          <p:cNvPr id="3077" name="Text Box 3">
            <a:extLst>
              <a:ext uri="{FF2B5EF4-FFF2-40B4-BE49-F238E27FC236}">
                <a16:creationId xmlns:a16="http://schemas.microsoft.com/office/drawing/2014/main" id="{D8650C76-F40F-4CB3-BB9D-4F15DEAB24C0}"/>
              </a:ext>
            </a:extLst>
          </p:cNvPr>
          <p:cNvSpPr txBox="1">
            <a:spLocks noChangeArrowheads="1"/>
          </p:cNvSpPr>
          <p:nvPr/>
        </p:nvSpPr>
        <p:spPr bwMode="auto">
          <a:xfrm>
            <a:off x="726280" y="1679574"/>
            <a:ext cx="731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What if we took 2 values of z</a:t>
            </a:r>
            <a:r>
              <a:rPr lang="en-US" altLang="en-US" baseline="30000" dirty="0"/>
              <a:t>2</a:t>
            </a:r>
            <a:r>
              <a:rPr lang="en-US" altLang="en-US" dirty="0"/>
              <a:t> at random and added them?</a:t>
            </a:r>
          </a:p>
        </p:txBody>
      </p:sp>
      <p:graphicFrame>
        <p:nvGraphicFramePr>
          <p:cNvPr id="3074" name="Object 4">
            <a:extLst>
              <a:ext uri="{FF2B5EF4-FFF2-40B4-BE49-F238E27FC236}">
                <a16:creationId xmlns:a16="http://schemas.microsoft.com/office/drawing/2014/main" id="{8011DD03-E06D-49DC-8CAF-610A3E9EA656}"/>
              </a:ext>
            </a:extLst>
          </p:cNvPr>
          <p:cNvGraphicFramePr>
            <a:graphicFrameLocks noChangeAspect="1"/>
          </p:cNvGraphicFramePr>
          <p:nvPr>
            <p:extLst>
              <p:ext uri="{D42A27DB-BD31-4B8C-83A1-F6EECF244321}">
                <p14:modId xmlns:p14="http://schemas.microsoft.com/office/powerpoint/2010/main" val="2986173689"/>
              </p:ext>
            </p:extLst>
          </p:nvPr>
        </p:nvGraphicFramePr>
        <p:xfrm>
          <a:off x="1079500" y="2292350"/>
          <a:ext cx="3306762" cy="712788"/>
        </p:xfrm>
        <a:graphic>
          <a:graphicData uri="http://schemas.openxmlformats.org/presentationml/2006/ole">
            <mc:AlternateContent xmlns:mc="http://schemas.openxmlformats.org/markup-compatibility/2006">
              <mc:Choice xmlns:v="urn:schemas-microsoft-com:vml" Requires="v">
                <p:oleObj name="Equation" r:id="rId3" imgW="1942920" imgH="419040" progId="Equation.3">
                  <p:embed/>
                </p:oleObj>
              </mc:Choice>
              <mc:Fallback>
                <p:oleObj name="Equation" r:id="rId3" imgW="1942920" imgH="419040" progId="Equation.3">
                  <p:embed/>
                  <p:pic>
                    <p:nvPicPr>
                      <p:cNvPr id="3074" name="Object 4">
                        <a:extLst>
                          <a:ext uri="{FF2B5EF4-FFF2-40B4-BE49-F238E27FC236}">
                            <a16:creationId xmlns:a16="http://schemas.microsoft.com/office/drawing/2014/main" id="{8011DD03-E06D-49DC-8CAF-610A3E9EA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2292350"/>
                        <a:ext cx="3306762"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5">
            <a:extLst>
              <a:ext uri="{FF2B5EF4-FFF2-40B4-BE49-F238E27FC236}">
                <a16:creationId xmlns:a16="http://schemas.microsoft.com/office/drawing/2014/main" id="{30B73850-2BA4-424C-87CA-58BCF5BE1C37}"/>
              </a:ext>
            </a:extLst>
          </p:cNvPr>
          <p:cNvGraphicFramePr>
            <a:graphicFrameLocks noChangeAspect="1"/>
          </p:cNvGraphicFramePr>
          <p:nvPr>
            <p:extLst>
              <p:ext uri="{D42A27DB-BD31-4B8C-83A1-F6EECF244321}">
                <p14:modId xmlns:p14="http://schemas.microsoft.com/office/powerpoint/2010/main" val="3435158016"/>
              </p:ext>
            </p:extLst>
          </p:nvPr>
        </p:nvGraphicFramePr>
        <p:xfrm>
          <a:off x="4602162" y="2311402"/>
          <a:ext cx="3995738" cy="712788"/>
        </p:xfrm>
        <a:graphic>
          <a:graphicData uri="http://schemas.openxmlformats.org/presentationml/2006/ole">
            <mc:AlternateContent xmlns:mc="http://schemas.openxmlformats.org/markup-compatibility/2006">
              <mc:Choice xmlns:v="urn:schemas-microsoft-com:vml" Requires="v">
                <p:oleObj name="Equation" r:id="rId5" imgW="2349360" imgH="419040" progId="Equation.3">
                  <p:embed/>
                </p:oleObj>
              </mc:Choice>
              <mc:Fallback>
                <p:oleObj name="Equation" r:id="rId5" imgW="2349360" imgH="419040" progId="Equation.3">
                  <p:embed/>
                  <p:pic>
                    <p:nvPicPr>
                      <p:cNvPr id="3075" name="Object 5">
                        <a:extLst>
                          <a:ext uri="{FF2B5EF4-FFF2-40B4-BE49-F238E27FC236}">
                            <a16:creationId xmlns:a16="http://schemas.microsoft.com/office/drawing/2014/main" id="{30B73850-2BA4-424C-87CA-58BCF5BE1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2162" y="2311402"/>
                        <a:ext cx="3995738"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8" name="Text Box 7">
            <a:extLst>
              <a:ext uri="{FF2B5EF4-FFF2-40B4-BE49-F238E27FC236}">
                <a16:creationId xmlns:a16="http://schemas.microsoft.com/office/drawing/2014/main" id="{A5E50C22-BE90-4CB0-A03C-9E6455E4E699}"/>
              </a:ext>
            </a:extLst>
          </p:cNvPr>
          <p:cNvSpPr txBox="1">
            <a:spLocks noChangeArrowheads="1"/>
          </p:cNvSpPr>
          <p:nvPr/>
        </p:nvSpPr>
        <p:spPr bwMode="auto">
          <a:xfrm>
            <a:off x="822325" y="4219576"/>
            <a:ext cx="80168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Chi-square is the distribution of a sum of squares.  Each squared deviation is taken from the unit normal: N(0,1).  The shape of the chi-square distribution depends on the number of squared deviates that are added together.</a:t>
            </a:r>
          </a:p>
        </p:txBody>
      </p:sp>
      <p:sp>
        <p:nvSpPr>
          <p:cNvPr id="3079" name="Text Box 8">
            <a:extLst>
              <a:ext uri="{FF2B5EF4-FFF2-40B4-BE49-F238E27FC236}">
                <a16:creationId xmlns:a16="http://schemas.microsoft.com/office/drawing/2014/main" id="{77A5644A-9C2A-4443-B5C1-035AE0E6F7B1}"/>
              </a:ext>
            </a:extLst>
          </p:cNvPr>
          <p:cNvSpPr txBox="1">
            <a:spLocks noChangeArrowheads="1"/>
          </p:cNvSpPr>
          <p:nvPr/>
        </p:nvSpPr>
        <p:spPr bwMode="auto">
          <a:xfrm>
            <a:off x="822325" y="2997201"/>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Same minimum and maximum as before, but now average should be a bit bigger.</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BC902F1-9141-4489-B07E-B574BB1E88D8}"/>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t>
            </a:r>
          </a:p>
        </p:txBody>
      </p:sp>
      <p:pic>
        <p:nvPicPr>
          <p:cNvPr id="17411" name="Picture 3" descr="C:\My Documents\My Pictures\chisq2.jpg">
            <a:extLst>
              <a:ext uri="{FF2B5EF4-FFF2-40B4-BE49-F238E27FC236}">
                <a16:creationId xmlns:a16="http://schemas.microsoft.com/office/drawing/2014/main" id="{7B6BD1E9-12F1-4E19-AB7E-C37CEB336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76400"/>
            <a:ext cx="6781800" cy="447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4">
            <a:extLst>
              <a:ext uri="{FF2B5EF4-FFF2-40B4-BE49-F238E27FC236}">
                <a16:creationId xmlns:a16="http://schemas.microsoft.com/office/drawing/2014/main" id="{2815CE27-D2E1-4C5C-B6FD-E38F52A79892}"/>
              </a:ext>
            </a:extLst>
          </p:cNvPr>
          <p:cNvSpPr txBox="1">
            <a:spLocks noChangeArrowheads="1"/>
          </p:cNvSpPr>
          <p:nvPr/>
        </p:nvSpPr>
        <p:spPr bwMode="auto">
          <a:xfrm>
            <a:off x="3352800" y="1438275"/>
            <a:ext cx="52736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The distribution of chi-square depends on 1 parameter, its degrees of freedom (</a:t>
            </a:r>
            <a:r>
              <a:rPr lang="en-US" altLang="en-US" i="1" dirty="0"/>
              <a:t>df</a:t>
            </a:r>
            <a:r>
              <a:rPr lang="en-US" altLang="en-US" dirty="0"/>
              <a:t> or </a:t>
            </a:r>
            <a:r>
              <a:rPr lang="en-US" altLang="en-US" i="1" dirty="0"/>
              <a:t>v</a:t>
            </a:r>
            <a:r>
              <a:rPr lang="en-US" altLang="en-US" dirty="0"/>
              <a:t>). As </a:t>
            </a:r>
            <a:r>
              <a:rPr lang="en-US" altLang="en-US" i="1" dirty="0"/>
              <a:t>df</a:t>
            </a:r>
            <a:r>
              <a:rPr lang="en-US" altLang="en-US" dirty="0"/>
              <a:t> gets large, curve is less skewed, more normal.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a:extLst>
              <a:ext uri="{FF2B5EF4-FFF2-40B4-BE49-F238E27FC236}">
                <a16:creationId xmlns:a16="http://schemas.microsoft.com/office/drawing/2014/main" id="{4AFFDB5E-BB8A-47F1-B73D-05904B8210F3}"/>
              </a:ext>
            </a:extLst>
          </p:cNvPr>
          <p:cNvSpPr>
            <a:spLocks noGrp="1" noChangeArrowheads="1"/>
          </p:cNvSpPr>
          <p:nvPr>
            <p:ph type="body" idx="1"/>
          </p:nvPr>
        </p:nvSpPr>
        <p:spPr/>
        <p:txBody>
          <a:bodyPr/>
          <a:lstStyle/>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 expected value of chi-square is </a:t>
            </a:r>
            <a:r>
              <a:rPr lang="en-US" altLang="en-US" sz="2800" i="1" dirty="0">
                <a:latin typeface="Times New Roman" panose="02020603050405020304" pitchFamily="18" charset="0"/>
                <a:cs typeface="Times New Roman" panose="02020603050405020304" pitchFamily="18" charset="0"/>
              </a:rPr>
              <a:t>df</a:t>
            </a:r>
            <a:r>
              <a:rPr lang="en-US" altLang="en-US" sz="28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The mean of the chi-square distribution is its degrees of freedom.</a:t>
            </a:r>
          </a:p>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 expected variance of the distribution is 2</a:t>
            </a:r>
            <a:r>
              <a:rPr lang="en-US" altLang="en-US" sz="2800" i="1" dirty="0">
                <a:latin typeface="Times New Roman" panose="02020603050405020304" pitchFamily="18" charset="0"/>
                <a:cs typeface="Times New Roman" panose="02020603050405020304" pitchFamily="18" charset="0"/>
              </a:rPr>
              <a:t>df</a:t>
            </a:r>
            <a:r>
              <a:rPr lang="en-US" altLang="en-US" sz="2800" dirty="0">
                <a:latin typeface="Times New Roman" panose="02020603050405020304" pitchFamily="18" charset="0"/>
                <a:cs typeface="Times New Roman" panose="02020603050405020304" pitchFamily="18" charset="0"/>
              </a:rPr>
              <a:t>.  </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If the variance is 2</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 the standard deviation must be sqrt(2</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There are tables of chi-square so you can find 5 or 1 percent of the distribution.</a:t>
            </a:r>
          </a:p>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Chi-square is additive.</a:t>
            </a:r>
          </a:p>
        </p:txBody>
      </p:sp>
      <p:graphicFrame>
        <p:nvGraphicFramePr>
          <p:cNvPr id="4098" name="Object 5">
            <a:extLst>
              <a:ext uri="{FF2B5EF4-FFF2-40B4-BE49-F238E27FC236}">
                <a16:creationId xmlns:a16="http://schemas.microsoft.com/office/drawing/2014/main" id="{820AF933-C968-4C4C-A838-10CD50B3C279}"/>
              </a:ext>
            </a:extLst>
          </p:cNvPr>
          <p:cNvGraphicFramePr>
            <a:graphicFrameLocks noChangeAspect="1"/>
          </p:cNvGraphicFramePr>
          <p:nvPr/>
        </p:nvGraphicFramePr>
        <p:xfrm>
          <a:off x="5105400" y="5410200"/>
          <a:ext cx="3352800" cy="684213"/>
        </p:xfrm>
        <a:graphic>
          <a:graphicData uri="http://schemas.openxmlformats.org/presentationml/2006/ole">
            <mc:AlternateContent xmlns:mc="http://schemas.openxmlformats.org/markup-compatibility/2006">
              <mc:Choice xmlns:v="urn:schemas-microsoft-com:vml" Requires="v">
                <p:oleObj name="Equation" r:id="rId3" imgW="1244520" imgH="253800" progId="Equation.3">
                  <p:embed/>
                </p:oleObj>
              </mc:Choice>
              <mc:Fallback>
                <p:oleObj name="Equation" r:id="rId3" imgW="1244520" imgH="253800" progId="Equation.3">
                  <p:embed/>
                  <p:pic>
                    <p:nvPicPr>
                      <p:cNvPr id="4098" name="Object 5">
                        <a:extLst>
                          <a:ext uri="{FF2B5EF4-FFF2-40B4-BE49-F238E27FC236}">
                            <a16:creationId xmlns:a16="http://schemas.microsoft.com/office/drawing/2014/main" id="{820AF933-C968-4C4C-A838-10CD50B3C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5410200"/>
                        <a:ext cx="33528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a:extLst>
              <a:ext uri="{FF2B5EF4-FFF2-40B4-BE49-F238E27FC236}">
                <a16:creationId xmlns:a16="http://schemas.microsoft.com/office/drawing/2014/main" id="{61D2236F-2AFD-4173-8D52-AB7DCD5CC0E9}"/>
              </a:ext>
            </a:extLst>
          </p:cNvPr>
          <p:cNvSpPr>
            <a:spLocks noGrp="1" noChangeArrowheads="1"/>
          </p:cNvSpPr>
          <p:nvPr>
            <p:ph type="title"/>
          </p:nvPr>
        </p:nvSpPr>
        <p:spPr>
          <a:xfrm>
            <a:off x="609600" y="304800"/>
            <a:ext cx="7772400" cy="1143000"/>
          </a:xfrm>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squ</a:t>
            </a: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Uniform Distribution:</a:t>
            </a:r>
          </a:p>
        </p:txBody>
      </p:sp>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general formula for the probability density function (pdf) of the uniform distribution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random variable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that follows above pdf is known as a uniform random variable. The mean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and the variance of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a:t>
            </a:r>
            <a:endParaRPr lang="en-GB"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Object 3"/>
              <p:cNvSpPr txBox="1"/>
              <p:nvPr/>
            </p:nvSpPr>
            <p:spPr>
              <a:xfrm>
                <a:off x="1436688" y="2667000"/>
                <a:ext cx="4600575" cy="990600"/>
              </a:xfrm>
              <a:prstGeom prst="rect">
                <a:avLst/>
              </a:prstGeom>
              <a:solidFill>
                <a:schemeClr val="tx2">
                  <a:lumMod val="20000"/>
                  <a:lumOff val="80000"/>
                </a:schemeClr>
              </a:solidFill>
              <a:ln>
                <a:solidFill>
                  <a:schemeClr val="tx2"/>
                </a:solidFill>
              </a:ln>
            </p:spPr>
            <p:txBody>
              <a:bodyPr>
                <a:normAutofit/>
              </a:bodyPr>
              <a:lstStyle/>
              <a:p>
                <a:pPr/>
                <a14:m>
                  <m:oMathPara xmlns:m="http://schemas.openxmlformats.org/officeDocument/2006/math">
                    <m:oMathParaPr>
                      <m:jc m:val="left"/>
                    </m:oMathParaPr>
                    <m:oMath xmlns:m="http://schemas.openxmlformats.org/officeDocument/2006/math">
                      <m:r>
                        <a:rPr lang="en-NZ" i="1">
                          <a:solidFill>
                            <a:srgbClr val="000000"/>
                          </a:solidFill>
                          <a:latin typeface="Cambria Math" panose="02040503050406030204" pitchFamily="18" charset="0"/>
                        </a:rPr>
                        <m:t>𝑓</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f>
                        <m:fPr>
                          <m:ctrlPr>
                            <a:rPr lang="en-NZ" i="1">
                              <a:solidFill>
                                <a:srgbClr val="000000"/>
                              </a:solidFill>
                              <a:latin typeface="Cambria Math" panose="02040503050406030204" pitchFamily="18" charset="0"/>
                            </a:rPr>
                          </m:ctrlPr>
                        </m:fPr>
                        <m:num>
                          <m:r>
                            <a:rPr lang="en-NZ" i="1">
                              <a:solidFill>
                                <a:srgbClr val="000000"/>
                              </a:solidFill>
                              <a:latin typeface="Cambria Math" panose="02040503050406030204" pitchFamily="18" charset="0"/>
                            </a:rPr>
                            <m:t>1</m:t>
                          </m:r>
                        </m:num>
                        <m:den>
                          <m:r>
                            <a:rPr lang="en-NZ" i="1">
                              <a:solidFill>
                                <a:srgbClr val="000000"/>
                              </a:solidFill>
                              <a:latin typeface="Cambria Math" panose="02040503050406030204" pitchFamily="18" charset="0"/>
                            </a:rPr>
                            <m:t>𝐵</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𝐴</m:t>
                          </m:r>
                        </m:den>
                      </m:f>
                      <m:r>
                        <m:rPr>
                          <m:nor/>
                        </m:rPr>
                        <a:rPr lang="en-NZ" i="0">
                          <a:solidFill>
                            <a:srgbClr val="000000"/>
                          </a:solidFill>
                          <a:latin typeface="Cambria Math" panose="02040503050406030204" pitchFamily="18" charset="0"/>
                        </a:rPr>
                        <m:t>    </m:t>
                      </m:r>
                      <m:r>
                        <m:rPr>
                          <m:nor/>
                        </m:rPr>
                        <a:rPr lang="en-NZ" i="0">
                          <a:solidFill>
                            <a:srgbClr val="000000"/>
                          </a:solidFill>
                          <a:latin typeface="Cambria Math" panose="02040503050406030204" pitchFamily="18" charset="0"/>
                        </a:rPr>
                        <m:t>for</m:t>
                      </m:r>
                      <m:r>
                        <m:rPr>
                          <m:nor/>
                        </m:rPr>
                        <a:rPr lang="en-NZ" i="0">
                          <a:solidFill>
                            <a:srgbClr val="000000"/>
                          </a:solidFill>
                          <a:latin typeface="Cambria Math" panose="02040503050406030204" pitchFamily="18" charset="0"/>
                        </a:rPr>
                        <m:t>  </m:t>
                      </m:r>
                      <m:r>
                        <a:rPr lang="en-NZ" i="1">
                          <a:solidFill>
                            <a:srgbClr val="000000"/>
                          </a:solidFill>
                          <a:latin typeface="Cambria Math" panose="02040503050406030204" pitchFamily="18" charset="0"/>
                        </a:rPr>
                        <m:t>𝐴</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𝑥</m:t>
                      </m:r>
                      <m:r>
                        <a:rPr lang="en-NZ" i="1">
                          <a:solidFill>
                            <a:srgbClr val="000000"/>
                          </a:solidFill>
                          <a:latin typeface="Cambria Math" panose="02040503050406030204" pitchFamily="18" charset="0"/>
                        </a:rPr>
                        <m:t>≤</m:t>
                      </m:r>
                      <m:r>
                        <a:rPr lang="en-NZ" i="1">
                          <a:solidFill>
                            <a:srgbClr val="000000"/>
                          </a:solidFill>
                          <a:latin typeface="Cambria Math" panose="02040503050406030204" pitchFamily="18" charset="0"/>
                        </a:rPr>
                        <m:t>𝐵</m:t>
                      </m:r>
                    </m:oMath>
                  </m:oMathPara>
                </a14:m>
                <a:endParaRPr lang="en-NZ" dirty="0"/>
              </a:p>
            </p:txBody>
          </p:sp>
        </mc:Choice>
        <mc:Fallback xmlns="">
          <p:sp>
            <p:nvSpPr>
              <p:cNvPr id="4" name="Object 3"/>
              <p:cNvSpPr txBox="1">
                <a:spLocks noRot="1" noChangeAspect="1" noMove="1" noResize="1" noEditPoints="1" noAdjustHandles="1" noChangeArrowheads="1" noChangeShapeType="1" noTextEdit="1"/>
              </p:cNvSpPr>
              <p:nvPr/>
            </p:nvSpPr>
            <p:spPr>
              <a:xfrm>
                <a:off x="1436688" y="2667000"/>
                <a:ext cx="4600575" cy="990600"/>
              </a:xfrm>
              <a:prstGeom prst="rect">
                <a:avLst/>
              </a:prstGeom>
              <a:blipFill>
                <a:blip r:embed="rId3"/>
                <a:stretch>
                  <a:fillRect/>
                </a:stretch>
              </a:blipFill>
              <a:ln>
                <a:solidFill>
                  <a:schemeClr val="tx2"/>
                </a:solidFill>
              </a:ln>
            </p:spPr>
            <p:txBody>
              <a:bodyPr/>
              <a:lstStyle/>
              <a:p>
                <a:r>
                  <a:rPr lang="en-NZ">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249165046"/>
              </p:ext>
            </p:extLst>
          </p:nvPr>
        </p:nvGraphicFramePr>
        <p:xfrm>
          <a:off x="1828800" y="4800600"/>
          <a:ext cx="1433049" cy="838199"/>
        </p:xfrm>
        <a:graphic>
          <a:graphicData uri="http://schemas.openxmlformats.org/presentationml/2006/ole">
            <mc:AlternateContent xmlns:mc="http://schemas.openxmlformats.org/markup-compatibility/2006">
              <mc:Choice xmlns:v="urn:schemas-microsoft-com:vml" Requires="v">
                <p:oleObj name="Equation" r:id="rId4" imgW="672840" imgH="393480" progId="Equation.3">
                  <p:embed/>
                </p:oleObj>
              </mc:Choice>
              <mc:Fallback>
                <p:oleObj name="Equation" r:id="rId4" imgW="672840" imgH="393480" progId="Equation.3">
                  <p:embed/>
                  <p:pic>
                    <p:nvPicPr>
                      <p:cNvPr id="5" name="Object 4"/>
                      <p:cNvPicPr/>
                      <p:nvPr/>
                    </p:nvPicPr>
                    <p:blipFill>
                      <a:blip r:embed="rId5"/>
                      <a:stretch>
                        <a:fillRect/>
                      </a:stretch>
                    </p:blipFill>
                    <p:spPr>
                      <a:xfrm>
                        <a:off x="1828800" y="4800600"/>
                        <a:ext cx="1433049" cy="838199"/>
                      </a:xfrm>
                      <a:prstGeom prst="rect">
                        <a:avLst/>
                      </a:prstGeom>
                      <a:solidFill>
                        <a:schemeClr val="tx2">
                          <a:lumMod val="20000"/>
                          <a:lumOff val="80000"/>
                        </a:schemeClr>
                      </a:solidFill>
                      <a:ln>
                        <a:solidFill>
                          <a:schemeClr val="tx2"/>
                        </a:solid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92101303"/>
              </p:ext>
            </p:extLst>
          </p:nvPr>
        </p:nvGraphicFramePr>
        <p:xfrm>
          <a:off x="7315200" y="4816997"/>
          <a:ext cx="1655244" cy="805404"/>
        </p:xfrm>
        <a:graphic>
          <a:graphicData uri="http://schemas.openxmlformats.org/presentationml/2006/ole">
            <mc:AlternateContent xmlns:mc="http://schemas.openxmlformats.org/markup-compatibility/2006">
              <mc:Choice xmlns:v="urn:schemas-microsoft-com:vml" Requires="v">
                <p:oleObj name="Equation" r:id="rId6" imgW="888840" imgH="431640" progId="Equation.3">
                  <p:embed/>
                </p:oleObj>
              </mc:Choice>
              <mc:Fallback>
                <p:oleObj name="Equation" r:id="rId6" imgW="888840" imgH="431640" progId="Equation.3">
                  <p:embed/>
                  <p:pic>
                    <p:nvPicPr>
                      <p:cNvPr id="6" name="Object 5"/>
                      <p:cNvPicPr/>
                      <p:nvPr/>
                    </p:nvPicPr>
                    <p:blipFill>
                      <a:blip r:embed="rId7"/>
                      <a:stretch>
                        <a:fillRect/>
                      </a:stretch>
                    </p:blipFill>
                    <p:spPr>
                      <a:xfrm>
                        <a:off x="7315200" y="4816997"/>
                        <a:ext cx="1655244" cy="805404"/>
                      </a:xfrm>
                      <a:prstGeom prst="rect">
                        <a:avLst/>
                      </a:prstGeom>
                      <a:solidFill>
                        <a:schemeClr val="tx2">
                          <a:lumMod val="20000"/>
                          <a:lumOff val="80000"/>
                        </a:schemeClr>
                      </a:solidFill>
                      <a:ln>
                        <a:solidFill>
                          <a:schemeClr val="tx2"/>
                        </a:solidFill>
                      </a:ln>
                    </p:spPr>
                  </p:pic>
                </p:oleObj>
              </mc:Fallback>
            </mc:AlternateContent>
          </a:graphicData>
        </a:graphic>
      </p:graphicFrame>
      <p:sp>
        <p:nvSpPr>
          <p:cNvPr id="7" name="Date Placeholder 6">
            <a:extLst>
              <a:ext uri="{FF2B5EF4-FFF2-40B4-BE49-F238E27FC236}">
                <a16:creationId xmlns:a16="http://schemas.microsoft.com/office/drawing/2014/main" id="{A8646FFD-6751-4A4A-9790-1D56E42CF7C5}"/>
              </a:ext>
            </a:extLst>
          </p:cNvPr>
          <p:cNvSpPr>
            <a:spLocks noGrp="1"/>
          </p:cNvSpPr>
          <p:nvPr>
            <p:ph type="dt" sz="half" idx="10"/>
          </p:nvPr>
        </p:nvSpPr>
        <p:spPr/>
        <p:txBody>
          <a:bodyPr/>
          <a:lstStyle/>
          <a:p>
            <a:pPr>
              <a:defRPr/>
            </a:pPr>
            <a:fld id="{90031EA2-C752-4625-9E83-2684CF227D97}" type="datetime5">
              <a:rPr lang="en-US" smtClean="0"/>
              <a:t>9-Apr-23</a:t>
            </a:fld>
            <a:endParaRPr lang="en-US"/>
          </a:p>
        </p:txBody>
      </p:sp>
      <p:sp>
        <p:nvSpPr>
          <p:cNvPr id="8" name="Footer Placeholder 7">
            <a:extLst>
              <a:ext uri="{FF2B5EF4-FFF2-40B4-BE49-F238E27FC236}">
                <a16:creationId xmlns:a16="http://schemas.microsoft.com/office/drawing/2014/main" id="{3661277D-F53B-46C1-BBDF-ED364549F006}"/>
              </a:ext>
            </a:extLst>
          </p:cNvPr>
          <p:cNvSpPr>
            <a:spLocks noGrp="1"/>
          </p:cNvSpPr>
          <p:nvPr>
            <p:ph type="ftr" sz="quarter" idx="11"/>
          </p:nvPr>
        </p:nvSpPr>
        <p:spPr/>
        <p:txBody>
          <a:bodyPr/>
          <a:lstStyle/>
          <a:p>
            <a:pPr>
              <a:defRPr/>
            </a:pPr>
            <a:r>
              <a:rPr lang="en-US"/>
              <a:t>T. Mayooran</a:t>
            </a:r>
          </a:p>
        </p:txBody>
      </p:sp>
      <p:sp>
        <p:nvSpPr>
          <p:cNvPr id="9" name="Slide Number Placeholder 8">
            <a:extLst>
              <a:ext uri="{FF2B5EF4-FFF2-40B4-BE49-F238E27FC236}">
                <a16:creationId xmlns:a16="http://schemas.microsoft.com/office/drawing/2014/main" id="{45015011-3276-422A-BF82-1A90867FCA10}"/>
              </a:ext>
            </a:extLst>
          </p:cNvPr>
          <p:cNvSpPr>
            <a:spLocks noGrp="1"/>
          </p:cNvSpPr>
          <p:nvPr>
            <p:ph type="sldNum" sz="quarter" idx="12"/>
          </p:nvPr>
        </p:nvSpPr>
        <p:spPr/>
        <p:txBody>
          <a:bodyPr/>
          <a:lstStyle/>
          <a:p>
            <a:fld id="{906F6DFE-AA00-4BFD-9D61-CA29BB78DE22}" type="slidenum">
              <a:rPr lang="en-US" altLang="en-US" smtClean="0"/>
              <a:pPr/>
              <a:t>7</a:t>
            </a:fld>
            <a:endParaRPr lang="en-US" altLang="en-US"/>
          </a:p>
        </p:txBody>
      </p:sp>
    </p:spTree>
    <p:extLst>
      <p:ext uri="{BB962C8B-B14F-4D97-AF65-F5344CB8AC3E}">
        <p14:creationId xmlns:p14="http://schemas.microsoft.com/office/powerpoint/2010/main" val="1448412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26A9D5F2-3FD8-4ACB-8544-0CD591DFB34A}"/>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Distribution of Sample Variance</a:t>
            </a:r>
          </a:p>
        </p:txBody>
      </p:sp>
      <p:graphicFrame>
        <p:nvGraphicFramePr>
          <p:cNvPr id="5122" name="Object 3">
            <a:extLst>
              <a:ext uri="{FF2B5EF4-FFF2-40B4-BE49-F238E27FC236}">
                <a16:creationId xmlns:a16="http://schemas.microsoft.com/office/drawing/2014/main" id="{D0AD07E2-0560-4504-9BF2-83F2CF21E66A}"/>
              </a:ext>
            </a:extLst>
          </p:cNvPr>
          <p:cNvGraphicFramePr>
            <a:graphicFrameLocks noChangeAspect="1"/>
          </p:cNvGraphicFramePr>
          <p:nvPr>
            <p:extLst>
              <p:ext uri="{D42A27DB-BD31-4B8C-83A1-F6EECF244321}">
                <p14:modId xmlns:p14="http://schemas.microsoft.com/office/powerpoint/2010/main" val="196394448"/>
              </p:ext>
            </p:extLst>
          </p:nvPr>
        </p:nvGraphicFramePr>
        <p:xfrm>
          <a:off x="1047750" y="1829267"/>
          <a:ext cx="1905000" cy="800100"/>
        </p:xfrm>
        <a:graphic>
          <a:graphicData uri="http://schemas.openxmlformats.org/presentationml/2006/ole">
            <mc:AlternateContent xmlns:mc="http://schemas.openxmlformats.org/markup-compatibility/2006">
              <mc:Choice xmlns:v="urn:schemas-microsoft-com:vml" Requires="v">
                <p:oleObj name="Equation" r:id="rId3" imgW="1028520" imgH="431640" progId="Equation.3">
                  <p:embed/>
                </p:oleObj>
              </mc:Choice>
              <mc:Fallback>
                <p:oleObj name="Equation" r:id="rId3" imgW="1028520" imgH="431640" progId="Equation.3">
                  <p:embed/>
                  <p:pic>
                    <p:nvPicPr>
                      <p:cNvPr id="5122" name="Object 3">
                        <a:extLst>
                          <a:ext uri="{FF2B5EF4-FFF2-40B4-BE49-F238E27FC236}">
                            <a16:creationId xmlns:a16="http://schemas.microsoft.com/office/drawing/2014/main" id="{D0AD07E2-0560-4504-9BF2-83F2CF21E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1829267"/>
                        <a:ext cx="1905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5" name="Text Box 4">
            <a:extLst>
              <a:ext uri="{FF2B5EF4-FFF2-40B4-BE49-F238E27FC236}">
                <a16:creationId xmlns:a16="http://schemas.microsoft.com/office/drawing/2014/main" id="{88239A4F-F5F5-4172-8016-3BC1115102AF}"/>
              </a:ext>
            </a:extLst>
          </p:cNvPr>
          <p:cNvSpPr txBox="1">
            <a:spLocks noChangeArrowheads="1"/>
          </p:cNvSpPr>
          <p:nvPr/>
        </p:nvSpPr>
        <p:spPr bwMode="auto">
          <a:xfrm>
            <a:off x="3260724" y="1619249"/>
            <a:ext cx="5197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dirty="0"/>
              <a:t>Sample estimate of population variance (unbiased).</a:t>
            </a:r>
          </a:p>
        </p:txBody>
      </p:sp>
      <p:graphicFrame>
        <p:nvGraphicFramePr>
          <p:cNvPr id="5123" name="Object 5">
            <a:extLst>
              <a:ext uri="{FF2B5EF4-FFF2-40B4-BE49-F238E27FC236}">
                <a16:creationId xmlns:a16="http://schemas.microsoft.com/office/drawing/2014/main" id="{AC03AB6F-0485-4BC4-9F1C-8DF4793B53C4}"/>
              </a:ext>
            </a:extLst>
          </p:cNvPr>
          <p:cNvGraphicFramePr>
            <a:graphicFrameLocks noChangeAspect="1"/>
          </p:cNvGraphicFramePr>
          <p:nvPr>
            <p:extLst>
              <p:ext uri="{D42A27DB-BD31-4B8C-83A1-F6EECF244321}">
                <p14:modId xmlns:p14="http://schemas.microsoft.com/office/powerpoint/2010/main" val="3192240572"/>
              </p:ext>
            </p:extLst>
          </p:nvPr>
        </p:nvGraphicFramePr>
        <p:xfrm>
          <a:off x="1066800" y="2849096"/>
          <a:ext cx="2070100" cy="777875"/>
        </p:xfrm>
        <a:graphic>
          <a:graphicData uri="http://schemas.openxmlformats.org/presentationml/2006/ole">
            <mc:AlternateContent xmlns:mc="http://schemas.openxmlformats.org/markup-compatibility/2006">
              <mc:Choice xmlns:v="urn:schemas-microsoft-com:vml" Requires="v">
                <p:oleObj name="Equation" r:id="rId5" imgW="1117440" imgH="419040" progId="Equation.3">
                  <p:embed/>
                </p:oleObj>
              </mc:Choice>
              <mc:Fallback>
                <p:oleObj name="Equation" r:id="rId5" imgW="1117440" imgH="419040" progId="Equation.3">
                  <p:embed/>
                  <p:pic>
                    <p:nvPicPr>
                      <p:cNvPr id="5123" name="Object 5">
                        <a:extLst>
                          <a:ext uri="{FF2B5EF4-FFF2-40B4-BE49-F238E27FC236}">
                            <a16:creationId xmlns:a16="http://schemas.microsoft.com/office/drawing/2014/main" id="{AC03AB6F-0485-4BC4-9F1C-8DF4793B5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849096"/>
                        <a:ext cx="207010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Text Box 6">
            <a:extLst>
              <a:ext uri="{FF2B5EF4-FFF2-40B4-BE49-F238E27FC236}">
                <a16:creationId xmlns:a16="http://schemas.microsoft.com/office/drawing/2014/main" id="{259295D2-72AE-46FF-B28E-1283AD17602E}"/>
              </a:ext>
            </a:extLst>
          </p:cNvPr>
          <p:cNvSpPr txBox="1">
            <a:spLocks noChangeArrowheads="1"/>
          </p:cNvSpPr>
          <p:nvPr/>
        </p:nvSpPr>
        <p:spPr bwMode="auto">
          <a:xfrm>
            <a:off x="3336925" y="2674610"/>
            <a:ext cx="50450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Multiply variance estimate by N-1 to get sum of squares.  Divide by population variance to stadnardize.  Result is a random variable distributed as chi-square with (N-1) </a:t>
            </a:r>
            <a:r>
              <a:rPr lang="en-US" altLang="en-US" i="1" dirty="0"/>
              <a:t>df</a:t>
            </a:r>
            <a:r>
              <a:rPr lang="en-US" altLang="en-US" dirty="0"/>
              <a:t>.</a:t>
            </a:r>
          </a:p>
        </p:txBody>
      </p:sp>
      <p:sp>
        <p:nvSpPr>
          <p:cNvPr id="5127" name="Text Box 7">
            <a:extLst>
              <a:ext uri="{FF2B5EF4-FFF2-40B4-BE49-F238E27FC236}">
                <a16:creationId xmlns:a16="http://schemas.microsoft.com/office/drawing/2014/main" id="{E1A53AB4-023D-40E0-92EE-AAF069689B26}"/>
              </a:ext>
            </a:extLst>
          </p:cNvPr>
          <p:cNvSpPr txBox="1">
            <a:spLocks noChangeArrowheads="1"/>
          </p:cNvSpPr>
          <p:nvPr/>
        </p:nvSpPr>
        <p:spPr bwMode="auto">
          <a:xfrm>
            <a:off x="609600" y="4827588"/>
            <a:ext cx="7924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We can use info about the sampling distribution of the variance estimate to find confidence intervals and conduct statistical tests.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E4BF2236-493E-4C87-A06C-F9D11FDA5914}"/>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F Distribution</a:t>
            </a:r>
            <a:endParaRPr lang="en-US" altLang="en-US" dirty="0"/>
          </a:p>
        </p:txBody>
      </p:sp>
      <p:sp>
        <p:nvSpPr>
          <p:cNvPr id="9221" name="Rectangle 3">
            <a:extLst>
              <a:ext uri="{FF2B5EF4-FFF2-40B4-BE49-F238E27FC236}">
                <a16:creationId xmlns:a16="http://schemas.microsoft.com/office/drawing/2014/main" id="{8D2DB9DF-C770-428F-AD68-4BB29D38BDD4}"/>
              </a:ext>
            </a:extLst>
          </p:cNvPr>
          <p:cNvSpPr>
            <a:spLocks noGrp="1" noChangeArrowheads="1"/>
          </p:cNvSpPr>
          <p:nvPr>
            <p:ph type="body" idx="1"/>
          </p:nvPr>
        </p:nvSpPr>
        <p:spPr/>
        <p:txBody>
          <a:bodyPr/>
          <a:lstStyle/>
          <a:p>
            <a:pPr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The F distribution is the ratio of two variance estimates:  </a:t>
            </a:r>
          </a:p>
          <a:p>
            <a:pPr algn="just">
              <a:buFont typeface="Wingdings" panose="05000000000000000000" pitchFamily="2" charset="2"/>
              <a:buChar char="v"/>
            </a:pPr>
            <a:endParaRPr lang="en-US" alt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Also the ratio of two chi-squares, each divided by its degrees of freedom:</a:t>
            </a:r>
          </a:p>
        </p:txBody>
      </p:sp>
      <p:graphicFrame>
        <p:nvGraphicFramePr>
          <p:cNvPr id="9218" name="Object 4">
            <a:extLst>
              <a:ext uri="{FF2B5EF4-FFF2-40B4-BE49-F238E27FC236}">
                <a16:creationId xmlns:a16="http://schemas.microsoft.com/office/drawing/2014/main" id="{D32B851D-0688-4031-8468-4D5C786875D3}"/>
              </a:ext>
            </a:extLst>
          </p:cNvPr>
          <p:cNvGraphicFramePr>
            <a:graphicFrameLocks noChangeAspect="1"/>
          </p:cNvGraphicFramePr>
          <p:nvPr>
            <p:extLst>
              <p:ext uri="{D42A27DB-BD31-4B8C-83A1-F6EECF244321}">
                <p14:modId xmlns:p14="http://schemas.microsoft.com/office/powerpoint/2010/main" val="3959496262"/>
              </p:ext>
            </p:extLst>
          </p:nvPr>
        </p:nvGraphicFramePr>
        <p:xfrm>
          <a:off x="4667250" y="2632075"/>
          <a:ext cx="2133600" cy="949325"/>
        </p:xfrm>
        <a:graphic>
          <a:graphicData uri="http://schemas.openxmlformats.org/presentationml/2006/ole">
            <mc:AlternateContent xmlns:mc="http://schemas.openxmlformats.org/markup-compatibility/2006">
              <mc:Choice xmlns:v="urn:schemas-microsoft-com:vml" Requires="v">
                <p:oleObj name="Equation" r:id="rId3" imgW="1028520" imgH="457200" progId="Equation.3">
                  <p:embed/>
                </p:oleObj>
              </mc:Choice>
              <mc:Fallback>
                <p:oleObj name="Equation" r:id="rId3" imgW="1028520" imgH="457200" progId="Equation.3">
                  <p:embed/>
                  <p:pic>
                    <p:nvPicPr>
                      <p:cNvPr id="9218" name="Object 4">
                        <a:extLst>
                          <a:ext uri="{FF2B5EF4-FFF2-40B4-BE49-F238E27FC236}">
                            <a16:creationId xmlns:a16="http://schemas.microsoft.com/office/drawing/2014/main" id="{D32B851D-0688-4031-8468-4D5C78687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2632075"/>
                        <a:ext cx="21336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5">
            <a:extLst>
              <a:ext uri="{FF2B5EF4-FFF2-40B4-BE49-F238E27FC236}">
                <a16:creationId xmlns:a16="http://schemas.microsoft.com/office/drawing/2014/main" id="{14C0E956-7E62-4E09-A56C-6D4DF379FA47}"/>
              </a:ext>
            </a:extLst>
          </p:cNvPr>
          <p:cNvGraphicFramePr>
            <a:graphicFrameLocks noChangeAspect="1"/>
          </p:cNvGraphicFramePr>
          <p:nvPr>
            <p:extLst>
              <p:ext uri="{D42A27DB-BD31-4B8C-83A1-F6EECF244321}">
                <p14:modId xmlns:p14="http://schemas.microsoft.com/office/powerpoint/2010/main" val="2274030169"/>
              </p:ext>
            </p:extLst>
          </p:nvPr>
        </p:nvGraphicFramePr>
        <p:xfrm>
          <a:off x="1828800" y="4579938"/>
          <a:ext cx="1765300" cy="1028700"/>
        </p:xfrm>
        <a:graphic>
          <a:graphicData uri="http://schemas.openxmlformats.org/presentationml/2006/ole">
            <mc:AlternateContent xmlns:mc="http://schemas.openxmlformats.org/markup-compatibility/2006">
              <mc:Choice xmlns:v="urn:schemas-microsoft-com:vml" Requires="v">
                <p:oleObj name="Equation" r:id="rId5" imgW="850680" imgH="495000" progId="Equation.3">
                  <p:embed/>
                </p:oleObj>
              </mc:Choice>
              <mc:Fallback>
                <p:oleObj name="Equation" r:id="rId5" imgW="850680" imgH="495000" progId="Equation.3">
                  <p:embed/>
                  <p:pic>
                    <p:nvPicPr>
                      <p:cNvPr id="9219" name="Object 5">
                        <a:extLst>
                          <a:ext uri="{FF2B5EF4-FFF2-40B4-BE49-F238E27FC236}">
                            <a16:creationId xmlns:a16="http://schemas.microsoft.com/office/drawing/2014/main" id="{14C0E956-7E62-4E09-A56C-6D4DF379F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579938"/>
                        <a:ext cx="17653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2" name="Text Box 6">
            <a:extLst>
              <a:ext uri="{FF2B5EF4-FFF2-40B4-BE49-F238E27FC236}">
                <a16:creationId xmlns:a16="http://schemas.microsoft.com/office/drawing/2014/main" id="{15B26A3B-33D1-4E9E-B64D-64EFEE9873B4}"/>
              </a:ext>
            </a:extLst>
          </p:cNvPr>
          <p:cNvSpPr txBox="1">
            <a:spLocks noChangeArrowheads="1"/>
          </p:cNvSpPr>
          <p:nvPr/>
        </p:nvSpPr>
        <p:spPr bwMode="auto">
          <a:xfrm>
            <a:off x="3870325" y="4579938"/>
            <a:ext cx="47402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dirty="0"/>
              <a:t>In our applications, v</a:t>
            </a:r>
            <a:r>
              <a:rPr lang="en-US" altLang="en-US" baseline="-25000" dirty="0"/>
              <a:t>2</a:t>
            </a:r>
            <a:r>
              <a:rPr lang="en-US" altLang="en-US" dirty="0"/>
              <a:t> will be larger than v</a:t>
            </a:r>
            <a:r>
              <a:rPr lang="en-US" altLang="en-US" baseline="-25000" dirty="0"/>
              <a:t>1</a:t>
            </a:r>
            <a:r>
              <a:rPr lang="en-US" altLang="en-US" dirty="0"/>
              <a:t> and v</a:t>
            </a:r>
            <a:r>
              <a:rPr lang="en-US" altLang="en-US" baseline="-25000" dirty="0"/>
              <a:t>2</a:t>
            </a:r>
            <a:r>
              <a:rPr lang="en-US" altLang="en-US" dirty="0"/>
              <a:t> will be larger than 2.  In such a case, the mean of the F distribution (expected value) is </a:t>
            </a:r>
          </a:p>
          <a:p>
            <a:r>
              <a:rPr lang="en-US" altLang="en-US" dirty="0"/>
              <a:t>v</a:t>
            </a:r>
            <a:r>
              <a:rPr lang="en-US" altLang="en-US" baseline="-25000" dirty="0"/>
              <a:t>2</a:t>
            </a:r>
            <a:r>
              <a:rPr lang="en-US" altLang="en-US" dirty="0"/>
              <a:t> /(v</a:t>
            </a:r>
            <a:r>
              <a:rPr lang="en-US" altLang="en-US" baseline="-25000" dirty="0"/>
              <a:t>2</a:t>
            </a:r>
            <a:r>
              <a:rPr lang="en-US" altLang="en-US" dirty="0"/>
              <a:t>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2168387-86D2-4E23-8B28-BB610373D720}"/>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F Distribution</a:t>
            </a:r>
            <a:endParaRPr lang="en-US" altLang="en-US" dirty="0"/>
          </a:p>
        </p:txBody>
      </p:sp>
      <p:sp>
        <p:nvSpPr>
          <p:cNvPr id="20483" name="Rectangle 3">
            <a:extLst>
              <a:ext uri="{FF2B5EF4-FFF2-40B4-BE49-F238E27FC236}">
                <a16:creationId xmlns:a16="http://schemas.microsoft.com/office/drawing/2014/main" id="{1435E954-9FD3-4AA3-84C0-7143EFB57962}"/>
              </a:ext>
            </a:extLst>
          </p:cNvPr>
          <p:cNvSpPr>
            <a:spLocks noGrp="1" noChangeArrowheads="1"/>
          </p:cNvSpPr>
          <p:nvPr>
            <p:ph type="body" idx="1"/>
          </p:nvPr>
        </p:nvSpPr>
        <p:spPr/>
        <p:txBody>
          <a:bodyPr/>
          <a:lstStyle/>
          <a:p>
            <a:pPr algn="just">
              <a:lnSpc>
                <a:spcPct val="90000"/>
              </a:lnSpc>
              <a:buFont typeface="Wingdings" panose="05000000000000000000" pitchFamily="2" charset="2"/>
              <a:buChar char="v"/>
            </a:pP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depends on two parameters:  v</a:t>
            </a:r>
            <a:r>
              <a:rPr lang="en-US" altLang="en-US" baseline="-25000" dirty="0">
                <a:latin typeface="Times New Roman" panose="02020603050405020304" pitchFamily="18" charset="0"/>
                <a:cs typeface="Times New Roman" panose="02020603050405020304" pitchFamily="18" charset="0"/>
              </a:rPr>
              <a:t>1</a:t>
            </a:r>
            <a:r>
              <a:rPr lang="en-US" altLang="en-US" dirty="0">
                <a:latin typeface="Times New Roman" panose="02020603050405020304" pitchFamily="18" charset="0"/>
                <a:cs typeface="Times New Roman" panose="02020603050405020304" pitchFamily="18" charset="0"/>
              </a:rPr>
              <a:t> and v</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df</a:t>
            </a:r>
            <a:r>
              <a:rPr lang="en-US" altLang="en-US" baseline="-25000" dirty="0">
                <a:latin typeface="Times New Roman" panose="02020603050405020304" pitchFamily="18" charset="0"/>
                <a:cs typeface="Times New Roman" panose="02020603050405020304" pitchFamily="18" charset="0"/>
              </a:rPr>
              <a:t>1</a:t>
            </a:r>
            <a:r>
              <a:rPr lang="en-US" altLang="en-US" dirty="0">
                <a:latin typeface="Times New Roman" panose="02020603050405020304" pitchFamily="18" charset="0"/>
                <a:cs typeface="Times New Roman" panose="02020603050405020304" pitchFamily="18" charset="0"/>
              </a:rPr>
              <a:t> and </a:t>
            </a:r>
            <a:r>
              <a:rPr lang="en-US" altLang="en-US" i="1" dirty="0">
                <a:latin typeface="Times New Roman" panose="02020603050405020304" pitchFamily="18" charset="0"/>
                <a:cs typeface="Times New Roman" panose="02020603050405020304" pitchFamily="18" charset="0"/>
              </a:rPr>
              <a:t>df</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The shape of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changes with these.  Range is 0 to infinity.  Shaped a bit like chi-square.</a:t>
            </a:r>
          </a:p>
          <a:p>
            <a:pPr algn="just">
              <a:lnSpc>
                <a:spcPct val="90000"/>
              </a:lnSpc>
              <a:buFont typeface="Wingdings" panose="05000000000000000000" pitchFamily="2" charset="2"/>
              <a:buChar char="v"/>
            </a:pP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tables show critical values for </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 in the numerator and </a:t>
            </a:r>
            <a:r>
              <a:rPr lang="en-US" altLang="en-US" i="1" dirty="0">
                <a:latin typeface="Times New Roman" panose="02020603050405020304" pitchFamily="18" charset="0"/>
                <a:cs typeface="Times New Roman" panose="02020603050405020304" pitchFamily="18" charset="0"/>
              </a:rPr>
              <a:t>df</a:t>
            </a:r>
            <a:r>
              <a:rPr lang="en-US" altLang="en-US" dirty="0">
                <a:latin typeface="Times New Roman" panose="02020603050405020304" pitchFamily="18" charset="0"/>
                <a:cs typeface="Times New Roman" panose="02020603050405020304" pitchFamily="18" charset="0"/>
              </a:rPr>
              <a:t> in the denominator.</a:t>
            </a:r>
          </a:p>
          <a:p>
            <a:pPr algn="just">
              <a:lnSpc>
                <a:spcPct val="90000"/>
              </a:lnSpc>
              <a:buFont typeface="Wingdings" panose="05000000000000000000" pitchFamily="2" charset="2"/>
              <a:buChar char="v"/>
            </a:pP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 tables are 1-tailed; can figure 2-tailed if you need to (but you usually don’t).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45D124-E246-4739-A9AE-B83BA5AD747C}"/>
              </a:ext>
            </a:extLst>
          </p:cNvPr>
          <p:cNvSpPr>
            <a:spLocks noGrp="1" noChangeArrowheads="1"/>
          </p:cNvSpPr>
          <p:nvPr>
            <p:ph type="title"/>
          </p:nvPr>
        </p:nvSpPr>
        <p:spPr/>
        <p:txBody>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Look Ahead</a:t>
            </a:r>
          </a:p>
        </p:txBody>
      </p:sp>
      <p:sp>
        <p:nvSpPr>
          <p:cNvPr id="22531" name="Rectangle 3">
            <a:extLst>
              <a:ext uri="{FF2B5EF4-FFF2-40B4-BE49-F238E27FC236}">
                <a16:creationId xmlns:a16="http://schemas.microsoft.com/office/drawing/2014/main" id="{EBF4AEA2-46FC-41E5-A990-668B99EF08EC}"/>
              </a:ext>
            </a:extLst>
          </p:cNvPr>
          <p:cNvSpPr>
            <a:spLocks noGrp="1" noChangeArrowheads="1"/>
          </p:cNvSpPr>
          <p:nvPr>
            <p:ph type="body" idx="1"/>
          </p:nvPr>
        </p:nvSpPr>
        <p:spPr/>
        <p:txBody>
          <a:bodyPr/>
          <a:lstStyle/>
          <a:p>
            <a:pPr algn="just">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The </a:t>
            </a: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distribution is used in many statistical tests</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Test for equality of variances.</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Tests for differences in means in ANOVA.</a:t>
            </a:r>
          </a:p>
          <a:p>
            <a:pPr lvl="1" algn="just">
              <a:buFont typeface="Wingdings" panose="05000000000000000000" pitchFamily="2" charset="2"/>
              <a:buChar char="v"/>
            </a:pPr>
            <a:r>
              <a:rPr lang="en-US" altLang="en-US" dirty="0">
                <a:latin typeface="Times New Roman" panose="02020603050405020304" pitchFamily="18" charset="0"/>
                <a:cs typeface="Times New Roman" panose="02020603050405020304" pitchFamily="18" charset="0"/>
              </a:rPr>
              <a:t>Tests for regression models (slopes relating one continuous variable to another like SAT and GPA).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F0175C2F-A001-4390-A12F-136858A9B677}"/>
              </a:ext>
            </a:extLst>
          </p:cNvPr>
          <p:cNvSpPr>
            <a:spLocks noGrp="1" noChangeArrowheads="1"/>
          </p:cNvSpPr>
          <p:nvPr>
            <p:ph type="title"/>
          </p:nvPr>
        </p:nvSpPr>
        <p:spPr/>
        <p:txBody>
          <a:bodyPr/>
          <a:lstStyle/>
          <a:p>
            <a:pPr algn="ctr"/>
            <a:r>
              <a:rPr lang="en-US" altLang="en-US"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Relations among Distributions – the Children of the Normal</a:t>
            </a:r>
          </a:p>
        </p:txBody>
      </p:sp>
      <p:sp>
        <p:nvSpPr>
          <p:cNvPr id="11268" name="Rectangle 3">
            <a:extLst>
              <a:ext uri="{FF2B5EF4-FFF2-40B4-BE49-F238E27FC236}">
                <a16:creationId xmlns:a16="http://schemas.microsoft.com/office/drawing/2014/main" id="{911078AF-210C-462A-83F8-29985C09AC72}"/>
              </a:ext>
            </a:extLst>
          </p:cNvPr>
          <p:cNvSpPr>
            <a:spLocks noGrp="1" noChangeArrowheads="1"/>
          </p:cNvSpPr>
          <p:nvPr>
            <p:ph type="body" idx="1"/>
          </p:nvPr>
        </p:nvSpPr>
        <p:spPr>
          <a:xfrm>
            <a:off x="609600" y="1574800"/>
            <a:ext cx="8001000" cy="4114800"/>
          </a:xfrm>
        </p:spPr>
        <p:txBody>
          <a:bodyPr/>
          <a:lstStyle/>
          <a:p>
            <a:pPr algn="just">
              <a:lnSpc>
                <a:spcPct val="90000"/>
              </a:lnSpc>
              <a:buFont typeface="Wingdings" panose="05000000000000000000" pitchFamily="2" charset="2"/>
              <a:buChar char="v"/>
            </a:pPr>
            <a:r>
              <a:rPr lang="en-US" altLang="en-US" sz="2800" dirty="0">
                <a:latin typeface="Times New Roman" panose="02020603050405020304" pitchFamily="18" charset="0"/>
                <a:cs typeface="Times New Roman" panose="02020603050405020304" pitchFamily="18" charset="0"/>
              </a:rPr>
              <a:t>Chi-square is drawn from the normal.  N(0,1) deviates squared and summed.</a:t>
            </a:r>
          </a:p>
          <a:p>
            <a:pPr algn="just">
              <a:lnSpc>
                <a:spcPct val="90000"/>
              </a:lnSpc>
              <a:buFont typeface="Wingdings" panose="05000000000000000000" pitchFamily="2" charset="2"/>
              <a:buChar char="v"/>
            </a:pPr>
            <a:endParaRPr lang="en-US" altLang="en-US" sz="2800" dirty="0">
              <a:latin typeface="Times New Roman" panose="02020603050405020304" pitchFamily="18" charset="0"/>
              <a:cs typeface="Times New Roman" panose="02020603050405020304" pitchFamily="18" charset="0"/>
            </a:endParaRPr>
          </a:p>
          <a:p>
            <a:pPr algn="just">
              <a:lnSpc>
                <a:spcPct val="90000"/>
              </a:lnSpc>
              <a:buFont typeface="Wingdings" panose="05000000000000000000" pitchFamily="2" charset="2"/>
              <a:buChar char="v"/>
            </a:pP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is the ratio of two chi-squares, each divided by its df.  A chi-square divided by its </a:t>
            </a:r>
            <a:r>
              <a:rPr lang="en-US" altLang="en-US" sz="2800" i="1" dirty="0">
                <a:latin typeface="Times New Roman" panose="02020603050405020304" pitchFamily="18" charset="0"/>
                <a:cs typeface="Times New Roman" panose="02020603050405020304" pitchFamily="18" charset="0"/>
              </a:rPr>
              <a:t>df</a:t>
            </a:r>
            <a:r>
              <a:rPr lang="en-US" altLang="en-US" sz="2800" dirty="0">
                <a:latin typeface="Times New Roman" panose="02020603050405020304" pitchFamily="18" charset="0"/>
                <a:cs typeface="Times New Roman" panose="02020603050405020304" pitchFamily="18" charset="0"/>
              </a:rPr>
              <a:t> is a variance estimate, that is,  a sum of squares divided by degrees of freedom.</a:t>
            </a:r>
          </a:p>
          <a:p>
            <a:pPr algn="just">
              <a:lnSpc>
                <a:spcPct val="90000"/>
              </a:lnSpc>
              <a:buFont typeface="Wingdings" panose="05000000000000000000" pitchFamily="2" charset="2"/>
              <a:buChar char="v"/>
            </a:pPr>
            <a:endParaRPr lang="en-US" altLang="en-US" sz="2800" dirty="0">
              <a:latin typeface="Times New Roman" panose="02020603050405020304" pitchFamily="18" charset="0"/>
              <a:cs typeface="Times New Roman" panose="02020603050405020304" pitchFamily="18" charset="0"/>
            </a:endParaRPr>
          </a:p>
          <a:p>
            <a:pPr algn="just">
              <a:lnSpc>
                <a:spcPct val="90000"/>
              </a:lnSpc>
              <a:buFont typeface="Wingdings" panose="05000000000000000000" pitchFamily="2" charset="2"/>
              <a:buChar char="v"/>
            </a:pP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 </a:t>
            </a:r>
            <a:r>
              <a:rPr lang="en-US" altLang="en-US" sz="2800" i="1" dirty="0">
                <a:latin typeface="Times New Roman" panose="02020603050405020304" pitchFamily="18" charset="0"/>
                <a:cs typeface="Times New Roman" panose="02020603050405020304" pitchFamily="18" charset="0"/>
              </a:rPr>
              <a:t>t</a:t>
            </a:r>
            <a:r>
              <a:rPr lang="en-US" altLang="en-US" sz="2800" baseline="30000" dirty="0">
                <a:latin typeface="Times New Roman" panose="02020603050405020304" pitchFamily="18" charset="0"/>
                <a:cs typeface="Times New Roman" panose="02020603050405020304" pitchFamily="18" charset="0"/>
              </a:rPr>
              <a:t>2</a:t>
            </a:r>
            <a:r>
              <a:rPr lang="en-US" altLang="en-US" sz="2800" dirty="0">
                <a:latin typeface="Times New Roman" panose="02020603050405020304" pitchFamily="18" charset="0"/>
                <a:cs typeface="Times New Roman" panose="02020603050405020304" pitchFamily="18" charset="0"/>
              </a:rPr>
              <a:t>.  If you square </a:t>
            </a:r>
            <a:r>
              <a:rPr lang="en-US" altLang="en-US" sz="2800" i="1" dirty="0">
                <a:latin typeface="Times New Roman" panose="02020603050405020304" pitchFamily="18" charset="0"/>
                <a:cs typeface="Times New Roman" panose="02020603050405020304" pitchFamily="18" charset="0"/>
              </a:rPr>
              <a:t>t</a:t>
            </a:r>
            <a:r>
              <a:rPr lang="en-US" altLang="en-US" sz="2800" dirty="0">
                <a:latin typeface="Times New Roman" panose="02020603050405020304" pitchFamily="18" charset="0"/>
                <a:cs typeface="Times New Roman" panose="02020603050405020304" pitchFamily="18" charset="0"/>
              </a:rPr>
              <a:t>, you get an </a:t>
            </a:r>
            <a:r>
              <a:rPr lang="en-US" altLang="en-US" sz="2800" i="1" dirty="0">
                <a:latin typeface="Times New Roman" panose="02020603050405020304" pitchFamily="18" charset="0"/>
                <a:cs typeface="Times New Roman" panose="02020603050405020304" pitchFamily="18" charset="0"/>
              </a:rPr>
              <a:t>F</a:t>
            </a:r>
            <a:r>
              <a:rPr lang="en-US" altLang="en-US" sz="2800" dirty="0">
                <a:latin typeface="Times New Roman" panose="02020603050405020304" pitchFamily="18" charset="0"/>
                <a:cs typeface="Times New Roman" panose="02020603050405020304" pitchFamily="18" charset="0"/>
              </a:rPr>
              <a:t> with 1 df in the numerator.</a:t>
            </a:r>
          </a:p>
        </p:txBody>
      </p:sp>
      <p:graphicFrame>
        <p:nvGraphicFramePr>
          <p:cNvPr id="11266" name="Object 4">
            <a:extLst>
              <a:ext uri="{FF2B5EF4-FFF2-40B4-BE49-F238E27FC236}">
                <a16:creationId xmlns:a16="http://schemas.microsoft.com/office/drawing/2014/main" id="{84749112-870E-456F-B2CC-818C40389A90}"/>
              </a:ext>
            </a:extLst>
          </p:cNvPr>
          <p:cNvGraphicFramePr>
            <a:graphicFrameLocks noChangeAspect="1"/>
          </p:cNvGraphicFramePr>
          <p:nvPr>
            <p:extLst>
              <p:ext uri="{D42A27DB-BD31-4B8C-83A1-F6EECF244321}">
                <p14:modId xmlns:p14="http://schemas.microsoft.com/office/powerpoint/2010/main" val="66659774"/>
              </p:ext>
            </p:extLst>
          </p:nvPr>
        </p:nvGraphicFramePr>
        <p:xfrm>
          <a:off x="3429000" y="5562600"/>
          <a:ext cx="1600200" cy="736600"/>
        </p:xfrm>
        <a:graphic>
          <a:graphicData uri="http://schemas.openxmlformats.org/presentationml/2006/ole">
            <mc:AlternateContent xmlns:mc="http://schemas.openxmlformats.org/markup-compatibility/2006">
              <mc:Choice xmlns:v="urn:schemas-microsoft-com:vml" Requires="v">
                <p:oleObj name="Equation" r:id="rId3" imgW="634680" imgH="253800" progId="Equation.3">
                  <p:embed/>
                </p:oleObj>
              </mc:Choice>
              <mc:Fallback>
                <p:oleObj name="Equation" r:id="rId3" imgW="634680" imgH="253800" progId="Equation.3">
                  <p:embed/>
                  <p:pic>
                    <p:nvPicPr>
                      <p:cNvPr id="11266" name="Object 4">
                        <a:extLst>
                          <a:ext uri="{FF2B5EF4-FFF2-40B4-BE49-F238E27FC236}">
                            <a16:creationId xmlns:a16="http://schemas.microsoft.com/office/drawing/2014/main" id="{84749112-870E-456F-B2CC-818C40389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562600"/>
                        <a:ext cx="16002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B80E3-F4E8-4F14-939B-1B9A31CD2813}"/>
              </a:ext>
            </a:extLst>
          </p:cNvPr>
          <p:cNvSpPr>
            <a:spLocks noGrp="1"/>
          </p:cNvSpPr>
          <p:nvPr>
            <p:ph type="dt" sz="half" idx="10"/>
          </p:nvPr>
        </p:nvSpPr>
        <p:spPr/>
        <p:txBody>
          <a:bodyPr/>
          <a:lstStyle/>
          <a:p>
            <a:pPr>
              <a:defRPr/>
            </a:pPr>
            <a:fld id="{9E8E48E4-8536-45AA-8995-D2BF9E1FF8FC}" type="datetime5">
              <a:rPr lang="en-US" smtClean="0"/>
              <a:t>9-Apr-23</a:t>
            </a:fld>
            <a:endParaRPr lang="en-US"/>
          </a:p>
        </p:txBody>
      </p:sp>
      <p:sp>
        <p:nvSpPr>
          <p:cNvPr id="3" name="Footer Placeholder 2">
            <a:extLst>
              <a:ext uri="{FF2B5EF4-FFF2-40B4-BE49-F238E27FC236}">
                <a16:creationId xmlns:a16="http://schemas.microsoft.com/office/drawing/2014/main" id="{522B1A3B-8000-4DB6-BF93-65C1B35D2FBF}"/>
              </a:ext>
            </a:extLst>
          </p:cNvPr>
          <p:cNvSpPr>
            <a:spLocks noGrp="1"/>
          </p:cNvSpPr>
          <p:nvPr>
            <p:ph type="ftr" sz="quarter" idx="11"/>
          </p:nvPr>
        </p:nvSpPr>
        <p:spPr/>
        <p:txBody>
          <a:bodyPr/>
          <a:lstStyle/>
          <a:p>
            <a:pPr>
              <a:defRPr/>
            </a:pPr>
            <a:r>
              <a:rPr lang="en-US"/>
              <a:t>T. Mayooran</a:t>
            </a:r>
          </a:p>
        </p:txBody>
      </p:sp>
      <p:sp>
        <p:nvSpPr>
          <p:cNvPr id="4" name="Slide Number Placeholder 3">
            <a:extLst>
              <a:ext uri="{FF2B5EF4-FFF2-40B4-BE49-F238E27FC236}">
                <a16:creationId xmlns:a16="http://schemas.microsoft.com/office/drawing/2014/main" id="{56C82189-3959-49DD-A174-782393847946}"/>
              </a:ext>
            </a:extLst>
          </p:cNvPr>
          <p:cNvSpPr>
            <a:spLocks noGrp="1"/>
          </p:cNvSpPr>
          <p:nvPr>
            <p:ph type="sldNum" sz="quarter" idx="12"/>
          </p:nvPr>
        </p:nvSpPr>
        <p:spPr/>
        <p:txBody>
          <a:bodyPr/>
          <a:lstStyle/>
          <a:p>
            <a:fld id="{906F6DFE-AA00-4BFD-9D61-CA29BB78DE22}" type="slidenum">
              <a:rPr lang="en-US" altLang="en-US" smtClean="0"/>
              <a:pPr/>
              <a:t>75</a:t>
            </a:fld>
            <a:endParaRPr lang="en-US" altLang="en-US"/>
          </a:p>
        </p:txBody>
      </p:sp>
      <p:pic>
        <p:nvPicPr>
          <p:cNvPr id="10" name="Picture 2">
            <a:extLst>
              <a:ext uri="{FF2B5EF4-FFF2-40B4-BE49-F238E27FC236}">
                <a16:creationId xmlns:a16="http://schemas.microsoft.com/office/drawing/2014/main" id="{5B62EE3E-F641-489B-A24A-C3E1042A8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200" y="2270077"/>
            <a:ext cx="5080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hought Bubble: Cloud 8">
            <a:extLst>
              <a:ext uri="{FF2B5EF4-FFF2-40B4-BE49-F238E27FC236}">
                <a16:creationId xmlns:a16="http://schemas.microsoft.com/office/drawing/2014/main" id="{D9EADC51-08BE-4419-B887-F96B423A3DFB}"/>
              </a:ext>
            </a:extLst>
          </p:cNvPr>
          <p:cNvSpPr/>
          <p:nvPr/>
        </p:nvSpPr>
        <p:spPr bwMode="auto">
          <a:xfrm>
            <a:off x="113709" y="3962400"/>
            <a:ext cx="5257800" cy="1873153"/>
          </a:xfrm>
          <a:prstGeom prst="cloudCallout">
            <a:avLst>
              <a:gd name="adj1" fmla="val 39954"/>
              <a:gd name="adj2" fmla="val -63903"/>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lnSpc>
                <a:spcPct val="120000"/>
              </a:lnSpc>
            </a:pPr>
            <a:r>
              <a:rPr lang="en-US" dirty="0">
                <a:solidFill>
                  <a:srgbClr val="7030A0"/>
                </a:solidFill>
                <a:latin typeface="Times New Roman" panose="02020603050405020304" pitchFamily="18" charset="0"/>
                <a:cs typeface="Times New Roman" panose="02020603050405020304" pitchFamily="18" charset="0"/>
              </a:rPr>
              <a:t>    Email: </a:t>
            </a:r>
            <a:r>
              <a:rPr lang="en-US" dirty="0">
                <a:solidFill>
                  <a:srgbClr val="003399"/>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mayooran@eng.jfn.ac.lk</a:t>
            </a:r>
            <a:endParaRPr lang="en-US" dirty="0">
              <a:solidFill>
                <a:srgbClr val="003399"/>
              </a:solidFill>
              <a:latin typeface="Times New Roman" panose="02020603050405020304" pitchFamily="18" charset="0"/>
              <a:cs typeface="Times New Roman" panose="02020603050405020304" pitchFamily="18" charset="0"/>
            </a:endParaRPr>
          </a:p>
          <a:p>
            <a:pPr algn="ctr" eaLnBrk="1" hangingPunct="1">
              <a:lnSpc>
                <a:spcPct val="120000"/>
              </a:lnSpc>
            </a:pPr>
            <a:r>
              <a:rPr lang="en-US" dirty="0">
                <a:solidFill>
                  <a:srgbClr val="C00000"/>
                </a:solidFill>
                <a:latin typeface="Times New Roman" panose="02020603050405020304" pitchFamily="18" charset="0"/>
                <a:cs typeface="Times New Roman" panose="02020603050405020304" pitchFamily="18" charset="0"/>
              </a:rPr>
              <a:t>Or</a:t>
            </a:r>
          </a:p>
          <a:p>
            <a:pPr algn="ctr" eaLnBrk="1" hangingPunct="1">
              <a:lnSpc>
                <a:spcPct val="120000"/>
              </a:lnSpc>
            </a:pPr>
            <a:r>
              <a:rPr lang="en-US" dirty="0">
                <a:solidFill>
                  <a:srgbClr val="7030A0"/>
                </a:solidFill>
                <a:latin typeface="Times New Roman" panose="02020603050405020304" pitchFamily="18" charset="0"/>
                <a:cs typeface="Times New Roman" panose="02020603050405020304" pitchFamily="18" charset="0"/>
              </a:rPr>
              <a:t>Contact with your Tutors</a:t>
            </a:r>
          </a:p>
          <a:p>
            <a:pPr marL="0" marR="0" indent="0" algn="l" defTabSz="914400" rtl="0" eaLnBrk="1" fontAlgn="base" latinLnBrk="0" hangingPunct="1">
              <a:lnSpc>
                <a:spcPct val="100000"/>
              </a:lnSpc>
              <a:spcBef>
                <a:spcPct val="0"/>
              </a:spcBef>
              <a:spcAft>
                <a:spcPct val="0"/>
              </a:spcAft>
              <a:buClrTx/>
              <a:buSzTx/>
              <a:buFontTx/>
              <a:buNone/>
              <a:tabLst/>
            </a:pPr>
            <a:endParaRPr kumimoji="0" lang="en-NZ" sz="2400" b="0" i="0" u="none" strike="noStrike" cap="none" normalizeH="0" baseline="0" dirty="0">
              <a:ln>
                <a:noFill/>
              </a:ln>
              <a:solidFill>
                <a:schemeClr val="tx1"/>
              </a:solidFill>
              <a:effectLst/>
              <a:latin typeface="Tahoma" pitchFamily="34" charset="0"/>
            </a:endParaRPr>
          </a:p>
        </p:txBody>
      </p:sp>
    </p:spTree>
    <p:extLst>
      <p:ext uri="{BB962C8B-B14F-4D97-AF65-F5344CB8AC3E}">
        <p14:creationId xmlns:p14="http://schemas.microsoft.com/office/powerpoint/2010/main" val="2264740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4114800"/>
          </a:xfrm>
        </p:spPr>
        <p:txBody>
          <a:bodyPr/>
          <a:lstStyle/>
          <a:p>
            <a:pPr marL="0" indent="0" algn="just">
              <a:buNone/>
            </a:pPr>
            <a:r>
              <a:rPr lang="en-IN" dirty="0">
                <a:latin typeface="Times New Roman" panose="02020603050405020304" pitchFamily="18" charset="0"/>
                <a:cs typeface="Times New Roman" panose="02020603050405020304" pitchFamily="18" charset="0"/>
              </a:rPr>
              <a:t>The probability density function for the </a:t>
            </a:r>
            <a:r>
              <a:rPr lang="en-IN" dirty="0">
                <a:solidFill>
                  <a:srgbClr val="FF0000"/>
                </a:solidFill>
                <a:latin typeface="Times New Roman" panose="02020603050405020304" pitchFamily="18" charset="0"/>
                <a:cs typeface="Times New Roman" panose="02020603050405020304" pitchFamily="18" charset="0"/>
              </a:rPr>
              <a:t>standard uniform distribution</a:t>
            </a:r>
            <a:r>
              <a:rPr lang="en-IN" dirty="0">
                <a:latin typeface="Times New Roman" panose="02020603050405020304" pitchFamily="18" charset="0"/>
                <a:cs typeface="Times New Roman" panose="02020603050405020304" pitchFamily="18" charset="0"/>
              </a:rPr>
              <a:t> is</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The following is the plot of the standard </a:t>
            </a:r>
            <a:r>
              <a:rPr lang="en-IN" dirty="0">
                <a:solidFill>
                  <a:srgbClr val="FF0000"/>
                </a:solidFill>
                <a:latin typeface="Times New Roman" panose="02020603050405020304" pitchFamily="18" charset="0"/>
                <a:cs typeface="Times New Roman" panose="02020603050405020304" pitchFamily="18" charset="0"/>
              </a:rPr>
              <a:t>uniform probability</a:t>
            </a:r>
            <a:r>
              <a:rPr lang="en-IN" dirty="0">
                <a:latin typeface="Times New Roman" panose="02020603050405020304" pitchFamily="18" charset="0"/>
                <a:cs typeface="Times New Roman" panose="02020603050405020304" pitchFamily="18" charset="0"/>
              </a:rPr>
              <a:t> density.</a:t>
            </a:r>
            <a:endParaRPr lang="en-GB"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223546462"/>
              </p:ext>
            </p:extLst>
          </p:nvPr>
        </p:nvGraphicFramePr>
        <p:xfrm>
          <a:off x="2514600" y="2590800"/>
          <a:ext cx="3667125" cy="533400"/>
        </p:xfrm>
        <a:graphic>
          <a:graphicData uri="http://schemas.openxmlformats.org/presentationml/2006/ole">
            <mc:AlternateContent xmlns:mc="http://schemas.openxmlformats.org/markup-compatibility/2006">
              <mc:Choice xmlns:v="urn:schemas-microsoft-com:vml" Requires="v">
                <p:oleObj name="Equation" r:id="rId2" imgW="1396800" imgH="203040" progId="Equation.3">
                  <p:embed/>
                </p:oleObj>
              </mc:Choice>
              <mc:Fallback>
                <p:oleObj name="Equation" r:id="rId2" imgW="1396800" imgH="203040" progId="Equation.3">
                  <p:embed/>
                  <p:pic>
                    <p:nvPicPr>
                      <p:cNvPr id="4" name="Object 3"/>
                      <p:cNvPicPr/>
                      <p:nvPr/>
                    </p:nvPicPr>
                    <p:blipFill>
                      <a:blip r:embed="rId3"/>
                      <a:stretch>
                        <a:fillRect/>
                      </a:stretch>
                    </p:blipFill>
                    <p:spPr>
                      <a:xfrm>
                        <a:off x="2514600" y="2590800"/>
                        <a:ext cx="3667125" cy="533400"/>
                      </a:xfrm>
                      <a:prstGeom prst="rect">
                        <a:avLst/>
                      </a:prstGeom>
                      <a:solidFill>
                        <a:schemeClr val="tx2">
                          <a:lumMod val="20000"/>
                          <a:lumOff val="80000"/>
                        </a:schemeClr>
                      </a:solidFill>
                      <a:ln>
                        <a:solidFill>
                          <a:schemeClr val="tx2"/>
                        </a:solidFill>
                      </a:ln>
                    </p:spPr>
                  </p:pic>
                </p:oleObj>
              </mc:Fallback>
            </mc:AlternateContent>
          </a:graphicData>
        </a:graphic>
      </p:graphicFrame>
      <p:pic>
        <p:nvPicPr>
          <p:cNvPr id="41986" name="Picture 2" descr="http://www.itl.nist.gov/div898/handbook/eda/section3/gif/unipdf.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886200"/>
            <a:ext cx="3457575" cy="25476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4192577-751F-44E9-8AC4-8EFD6A20EE0F}"/>
              </a:ext>
            </a:extLst>
          </p:cNvPr>
          <p:cNvSpPr>
            <a:spLocks noGrp="1"/>
          </p:cNvSpPr>
          <p:nvPr>
            <p:ph type="dt" sz="half" idx="10"/>
          </p:nvPr>
        </p:nvSpPr>
        <p:spPr/>
        <p:txBody>
          <a:bodyPr/>
          <a:lstStyle/>
          <a:p>
            <a:pPr>
              <a:defRPr/>
            </a:pPr>
            <a:fld id="{8669CB30-8E82-4969-9A91-B484560753AC}" type="datetime5">
              <a:rPr lang="en-US" smtClean="0"/>
              <a:t>9-Apr-23</a:t>
            </a:fld>
            <a:endParaRPr lang="en-US"/>
          </a:p>
        </p:txBody>
      </p:sp>
      <p:sp>
        <p:nvSpPr>
          <p:cNvPr id="5" name="Footer Placeholder 4">
            <a:extLst>
              <a:ext uri="{FF2B5EF4-FFF2-40B4-BE49-F238E27FC236}">
                <a16:creationId xmlns:a16="http://schemas.microsoft.com/office/drawing/2014/main" id="{E6C9EA8C-51B7-4577-9894-E9E54987DBC2}"/>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3FF5E671-A6A9-4509-BF76-B7FE741257C2}"/>
              </a:ext>
            </a:extLst>
          </p:cNvPr>
          <p:cNvSpPr>
            <a:spLocks noGrp="1"/>
          </p:cNvSpPr>
          <p:nvPr>
            <p:ph type="sldNum" sz="quarter" idx="12"/>
          </p:nvPr>
        </p:nvSpPr>
        <p:spPr/>
        <p:txBody>
          <a:bodyPr/>
          <a:lstStyle/>
          <a:p>
            <a:fld id="{906F6DFE-AA00-4BFD-9D61-CA29BB78DE22}" type="slidenum">
              <a:rPr lang="en-US" altLang="en-US" smtClean="0"/>
              <a:pPr/>
              <a:t>8</a:t>
            </a:fld>
            <a:endParaRPr lang="en-US" altLang="en-US"/>
          </a:p>
        </p:txBody>
      </p:sp>
    </p:spTree>
    <p:extLst>
      <p:ext uri="{BB962C8B-B14F-4D97-AF65-F5344CB8AC3E}">
        <p14:creationId xmlns:p14="http://schemas.microsoft.com/office/powerpoint/2010/main" val="427251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Exponential Distribution</a:t>
            </a:r>
          </a:p>
        </p:txBody>
      </p:sp>
      <p:sp>
        <p:nvSpPr>
          <p:cNvPr id="4" name="Rectangle 3">
            <a:extLst>
              <a:ext uri="{FF2B5EF4-FFF2-40B4-BE49-F238E27FC236}">
                <a16:creationId xmlns:a16="http://schemas.microsoft.com/office/drawing/2014/main" id="{0687E5B1-A50A-4B29-84AD-E0460839ED3F}"/>
              </a:ext>
            </a:extLst>
          </p:cNvPr>
          <p:cNvSpPr txBox="1">
            <a:spLocks noChangeArrowheads="1"/>
          </p:cNvSpPr>
          <p:nvPr/>
        </p:nvSpPr>
        <p:spPr bwMode="auto">
          <a:xfrm>
            <a:off x="571500" y="1600200"/>
            <a:ext cx="81915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110000"/>
              <a:buFont typeface="Wingdings" panose="05000000000000000000" pitchFamily="2" charset="2"/>
              <a:buBlip>
                <a:blip r:embed="rId2"/>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a:lstStyle>
          <a:p>
            <a:pPr marL="0" indent="0" algn="just">
              <a:buNone/>
            </a:pPr>
            <a:r>
              <a:rPr lang="en-US" altLang="en-US" sz="2800" kern="0" dirty="0">
                <a:solidFill>
                  <a:srgbClr val="000000"/>
                </a:solidFill>
                <a:latin typeface="Times New Roman" panose="02020603050405020304" pitchFamily="18" charset="0"/>
                <a:cs typeface="Times New Roman" panose="02020603050405020304" pitchFamily="18" charset="0"/>
              </a:rPr>
              <a:t>Used to model the </a:t>
            </a:r>
            <a:r>
              <a:rPr lang="en-US" altLang="en-US" sz="2800" kern="0" dirty="0">
                <a:solidFill>
                  <a:srgbClr val="0070C0"/>
                </a:solidFill>
                <a:latin typeface="Times New Roman" panose="02020603050405020304" pitchFamily="18" charset="0"/>
                <a:cs typeface="Times New Roman" panose="02020603050405020304" pitchFamily="18" charset="0"/>
              </a:rPr>
              <a:t>length of time between two occurrences </a:t>
            </a:r>
            <a:r>
              <a:rPr lang="en-US" altLang="en-US" sz="2800" kern="0" dirty="0">
                <a:solidFill>
                  <a:srgbClr val="000000"/>
                </a:solidFill>
                <a:latin typeface="Times New Roman" panose="02020603050405020304" pitchFamily="18" charset="0"/>
                <a:cs typeface="Times New Roman" panose="02020603050405020304" pitchFamily="18" charset="0"/>
              </a:rPr>
              <a:t>of an event (the time between arrivals)</a:t>
            </a:r>
          </a:p>
          <a:p>
            <a:pPr marL="0" indent="0" algn="just">
              <a:buNone/>
            </a:pPr>
            <a:r>
              <a:rPr lang="en-US" altLang="en-US" sz="2800" kern="0" dirty="0">
                <a:solidFill>
                  <a:srgbClr val="000000"/>
                </a:solidFill>
                <a:latin typeface="Times New Roman" panose="02020603050405020304" pitchFamily="18" charset="0"/>
                <a:cs typeface="Times New Roman" panose="02020603050405020304" pitchFamily="18" charset="0"/>
              </a:rPr>
              <a:t>Examples: </a:t>
            </a:r>
          </a:p>
          <a:p>
            <a:pPr marL="542925" lvl="2" indent="-180975" algn="just"/>
            <a:r>
              <a:rPr lang="en-US" altLang="en-US" sz="2800" kern="0" dirty="0">
                <a:solidFill>
                  <a:srgbClr val="000000"/>
                </a:solidFill>
                <a:latin typeface="Times New Roman" panose="02020603050405020304" pitchFamily="18" charset="0"/>
                <a:cs typeface="Times New Roman" panose="02020603050405020304" pitchFamily="18" charset="0"/>
              </a:rPr>
              <a:t>Time between trucks arriving at an unloading dock</a:t>
            </a:r>
          </a:p>
          <a:p>
            <a:pPr marL="542925" lvl="2" indent="-180975" algn="just"/>
            <a:r>
              <a:rPr lang="en-US" altLang="en-US" sz="2800" kern="0" dirty="0">
                <a:solidFill>
                  <a:srgbClr val="000000"/>
                </a:solidFill>
                <a:latin typeface="Times New Roman" panose="02020603050405020304" pitchFamily="18" charset="0"/>
                <a:cs typeface="Times New Roman" panose="02020603050405020304" pitchFamily="18" charset="0"/>
              </a:rPr>
              <a:t>Time between transactions at an ATM Machine</a:t>
            </a:r>
          </a:p>
          <a:p>
            <a:pPr marL="542925" lvl="2" indent="-180975" algn="just"/>
            <a:r>
              <a:rPr lang="en-US" altLang="en-US" sz="2800" kern="0" dirty="0">
                <a:solidFill>
                  <a:srgbClr val="000000"/>
                </a:solidFill>
                <a:latin typeface="Times New Roman" panose="02020603050405020304" pitchFamily="18" charset="0"/>
                <a:cs typeface="Times New Roman" panose="02020603050405020304" pitchFamily="18" charset="0"/>
              </a:rPr>
              <a:t>Time between phone calls to the main operator </a:t>
            </a:r>
          </a:p>
          <a:p>
            <a:pPr marL="542925" lvl="2" indent="-180975" algn="just"/>
            <a:endParaRPr lang="en-US" sz="2800" dirty="0">
              <a:solidFill>
                <a:srgbClr val="0070C0"/>
              </a:solidFill>
              <a:latin typeface="Times New Roman" panose="02020603050405020304" pitchFamily="18" charset="0"/>
              <a:cs typeface="Times New Roman" panose="02020603050405020304" pitchFamily="18" charset="0"/>
            </a:endParaRPr>
          </a:p>
          <a:p>
            <a:pPr marL="0" lvl="2" indent="0" algn="just">
              <a:buNone/>
            </a:pPr>
            <a:r>
              <a:rPr lang="en-US" sz="2800" dirty="0">
                <a:solidFill>
                  <a:srgbClr val="0070C0"/>
                </a:solidFill>
                <a:latin typeface="Times New Roman" panose="02020603050405020304" pitchFamily="18" charset="0"/>
                <a:cs typeface="Times New Roman" panose="02020603050405020304" pitchFamily="18" charset="0"/>
              </a:rPr>
              <a:t>Describes time or distance between events</a:t>
            </a:r>
            <a:br>
              <a:rPr lang="en-US" sz="2800" dirty="0">
                <a:solidFill>
                  <a:srgbClr val="0070C0"/>
                </a:solidFill>
                <a:latin typeface="Times New Roman" panose="02020603050405020304" pitchFamily="18" charset="0"/>
                <a:cs typeface="Times New Roman" panose="02020603050405020304" pitchFamily="18" charset="0"/>
              </a:rPr>
            </a:br>
            <a:r>
              <a:rPr lang="en-US" sz="2800" dirty="0">
                <a:solidFill>
                  <a:srgbClr val="0070C0"/>
                </a:solidFill>
                <a:latin typeface="Times New Roman" panose="02020603050405020304" pitchFamily="18" charset="0"/>
                <a:cs typeface="Times New Roman" panose="02020603050405020304" pitchFamily="18" charset="0"/>
              </a:rPr>
              <a:t>is the inverse of the Poisson distribution</a:t>
            </a:r>
          </a:p>
          <a:p>
            <a:pPr marL="542925" lvl="2" indent="-180975" algn="just"/>
            <a:endParaRPr lang="en-US" altLang="en-US" sz="2800" kern="0" dirty="0">
              <a:solidFill>
                <a:srgbClr val="00000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D23AC37-5250-4691-97CB-9BF065A996A0}"/>
              </a:ext>
            </a:extLst>
          </p:cNvPr>
          <p:cNvSpPr>
            <a:spLocks noGrp="1"/>
          </p:cNvSpPr>
          <p:nvPr>
            <p:ph type="dt" sz="half" idx="10"/>
          </p:nvPr>
        </p:nvSpPr>
        <p:spPr/>
        <p:txBody>
          <a:bodyPr/>
          <a:lstStyle/>
          <a:p>
            <a:pPr>
              <a:defRPr/>
            </a:pPr>
            <a:fld id="{6664089D-F139-445E-B4B3-6CF4E1FE3A33}" type="datetime5">
              <a:rPr lang="en-US" smtClean="0"/>
              <a:t>9-Apr-23</a:t>
            </a:fld>
            <a:endParaRPr lang="en-US"/>
          </a:p>
        </p:txBody>
      </p:sp>
      <p:sp>
        <p:nvSpPr>
          <p:cNvPr id="5" name="Footer Placeholder 4">
            <a:extLst>
              <a:ext uri="{FF2B5EF4-FFF2-40B4-BE49-F238E27FC236}">
                <a16:creationId xmlns:a16="http://schemas.microsoft.com/office/drawing/2014/main" id="{F7710C4F-9997-4AE6-99D0-E27E027BAE94}"/>
              </a:ext>
            </a:extLst>
          </p:cNvPr>
          <p:cNvSpPr>
            <a:spLocks noGrp="1"/>
          </p:cNvSpPr>
          <p:nvPr>
            <p:ph type="ftr" sz="quarter" idx="11"/>
          </p:nvPr>
        </p:nvSpPr>
        <p:spPr/>
        <p:txBody>
          <a:bodyPr/>
          <a:lstStyle/>
          <a:p>
            <a:pPr>
              <a:defRPr/>
            </a:pPr>
            <a:r>
              <a:rPr lang="en-US"/>
              <a:t>T. Mayooran</a:t>
            </a:r>
          </a:p>
        </p:txBody>
      </p:sp>
      <p:sp>
        <p:nvSpPr>
          <p:cNvPr id="6" name="Slide Number Placeholder 5">
            <a:extLst>
              <a:ext uri="{FF2B5EF4-FFF2-40B4-BE49-F238E27FC236}">
                <a16:creationId xmlns:a16="http://schemas.microsoft.com/office/drawing/2014/main" id="{6080323F-52B2-4ABE-B4E0-ED97E862EC30}"/>
              </a:ext>
            </a:extLst>
          </p:cNvPr>
          <p:cNvSpPr>
            <a:spLocks noGrp="1"/>
          </p:cNvSpPr>
          <p:nvPr>
            <p:ph type="sldNum" sz="quarter" idx="12"/>
          </p:nvPr>
        </p:nvSpPr>
        <p:spPr/>
        <p:txBody>
          <a:bodyPr/>
          <a:lstStyle/>
          <a:p>
            <a:fld id="{906F6DFE-AA00-4BFD-9D61-CA29BB78DE22}" type="slidenum">
              <a:rPr lang="en-US" altLang="en-US" smtClean="0"/>
              <a:pPr/>
              <a:t>9</a:t>
            </a:fld>
            <a:endParaRPr lang="en-US" altLang="en-US"/>
          </a:p>
        </p:txBody>
      </p:sp>
    </p:spTree>
    <p:extLst>
      <p:ext uri="{BB962C8B-B14F-4D97-AF65-F5344CB8AC3E}">
        <p14:creationId xmlns:p14="http://schemas.microsoft.com/office/powerpoint/2010/main" val="271853589"/>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427A54F31A0A40B24E68534CA397A9" ma:contentTypeVersion="5" ma:contentTypeDescription="Create a new document." ma:contentTypeScope="" ma:versionID="6e55f38e83ff9f4e2408c36b7274c303">
  <xsd:schema xmlns:xsd="http://www.w3.org/2001/XMLSchema" xmlns:p="http://schemas.microsoft.com/office/2006/metadata/properties" xmlns:ns1="http://schemas.microsoft.com/sharepoint/v3" xmlns:ns2="bf5d8e01-3469-424b-a99f-aebece4109cc" targetNamespace="http://schemas.microsoft.com/office/2006/metadata/properties" ma:root="true" ma:fieldsID="7ab31d669882eb0aed4dab590af8eda7" ns1:_="" ns2:_="">
    <xsd:import namespace="http://schemas.microsoft.com/sharepoint/v3"/>
    <xsd:import namespace="bf5d8e01-3469-424b-a99f-aebece4109cc"/>
    <xsd:element name="properties">
      <xsd:complexType>
        <xsd:sequence>
          <xsd:element name="documentManagement">
            <xsd:complexType>
              <xsd:all>
                <xsd:element ref="ns1:PublishingStartDate" minOccurs="0"/>
                <xsd:element ref="ns1:PublishingExpirationDate" minOccurs="0"/>
                <xsd:element ref="ns2:Category" minOccurs="0"/>
                <xsd:element ref="ns2:Class" minOccurs="0"/>
                <xsd:element ref="ns2:Comments"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bf5d8e01-3469-424b-a99f-aebece4109cc" elementFormDefault="qualified">
    <xsd:import namespace="http://schemas.microsoft.com/office/2006/documentManagement/types"/>
    <xsd:element name="Category" ma:index="10" nillable="true" ma:displayName="Category" ma:internalName="Category">
      <xsd:simpleType>
        <xsd:restriction base="dms:Text">
          <xsd:maxLength value="255"/>
        </xsd:restriction>
      </xsd:simpleType>
    </xsd:element>
    <xsd:element name="Class" ma:index="11" nillable="true" ma:displayName="Class" ma:list="{2240C89B-819E-46F6-B0E9-F6FFE0CCC05C}" ma:internalName="Class" ma:showField="Title">
      <xsd:simpleType>
        <xsd:restriction base="dms:Lookup"/>
      </xsd:simpleType>
    </xsd:element>
    <xsd:element name="Comments" ma:index="12"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ma:index="13"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bf5d8e01-3469-424b-a99f-aebece4109cc" xsi:nil="true"/>
    <PublishingExpirationDate xmlns="http://schemas.microsoft.com/sharepoint/v3" xsi:nil="true"/>
    <PublishingStartDate xmlns="http://schemas.microsoft.com/sharepoint/v3" xsi:nil="true"/>
    <Class xmlns="bf5d8e01-3469-424b-a99f-aebece4109cc">4</Class>
    <Comments xmlns="bf5d8e01-3469-424b-a99f-aebece4109cc" xsi:nil="true"/>
  </documentManagement>
</p:properties>
</file>

<file path=customXml/item3.xml><?xml version="1.0" encoding="utf-8"?>
<LongProperties xmlns="http://schemas.microsoft.com/office/2006/metadata/long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7079F1-4F5E-417C-8771-BC4209F86B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f5d8e01-3469-424b-a99f-aebece4109c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B33C2D-BF8F-42B7-B037-499217EC9176}">
  <ds:schemaRef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 ds:uri="bf5d8e01-3469-424b-a99f-aebece4109cc"/>
    <ds:schemaRef ds:uri="http://purl.org/dc/dcmitype/"/>
    <ds:schemaRef ds:uri="http://purl.org/dc/elements/1.1/"/>
    <ds:schemaRef ds:uri="http://schemas.microsoft.com/sharepoint/v3"/>
    <ds:schemaRef ds:uri="http://schemas.microsoft.com/office/infopath/2007/PartnerControls"/>
  </ds:schemaRefs>
</ds:datastoreItem>
</file>

<file path=customXml/itemProps3.xml><?xml version="1.0" encoding="utf-8"?>
<ds:datastoreItem xmlns:ds="http://schemas.openxmlformats.org/officeDocument/2006/customXml" ds:itemID="{FA51EFFA-48F7-4B61-AD8B-2408BC7CD519}">
  <ds:schemaRefs>
    <ds:schemaRef ds:uri="http://schemas.microsoft.com/office/2006/metadata/longProperties"/>
  </ds:schemaRefs>
</ds:datastoreItem>
</file>

<file path=customXml/itemProps4.xml><?xml version="1.0" encoding="utf-8"?>
<ds:datastoreItem xmlns:ds="http://schemas.openxmlformats.org/officeDocument/2006/customXml" ds:itemID="{CCB750D9-4092-4543-85F4-1D10C63A5B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1150</TotalTime>
  <Words>5065</Words>
  <Application>Microsoft Office PowerPoint</Application>
  <PresentationFormat>On-screen Show (4:3)</PresentationFormat>
  <Paragraphs>674</Paragraphs>
  <Slides>75</Slides>
  <Notes>21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5" baseType="lpstr">
      <vt:lpstr>Algerian</vt:lpstr>
      <vt:lpstr>Arial</vt:lpstr>
      <vt:lpstr>Bookman Old Style</vt:lpstr>
      <vt:lpstr>Calibri</vt:lpstr>
      <vt:lpstr>Cambria Math</vt:lpstr>
      <vt:lpstr>Tahoma</vt:lpstr>
      <vt:lpstr>Times New Roman</vt:lpstr>
      <vt:lpstr>Wingdings</vt:lpstr>
      <vt:lpstr>Blueprint</vt:lpstr>
      <vt:lpstr>Equation</vt:lpstr>
      <vt:lpstr>MC3020- Continuous Probability Distributions</vt:lpstr>
      <vt:lpstr>Continuous Probability Distributions</vt:lpstr>
      <vt:lpstr>Definitions</vt:lpstr>
      <vt:lpstr>Continuous Probability Distributions</vt:lpstr>
      <vt:lpstr>Continuous Probability Distributions</vt:lpstr>
      <vt:lpstr>Continuous Probability Distributions</vt:lpstr>
      <vt:lpstr>Uniform Distribution:</vt:lpstr>
      <vt:lpstr>PowerPoint Presentation</vt:lpstr>
      <vt:lpstr>Exponential Distribution</vt:lpstr>
      <vt:lpstr>Exponential Distribution</vt:lpstr>
      <vt:lpstr>Example 1: </vt:lpstr>
      <vt:lpstr>Solution: </vt:lpstr>
      <vt:lpstr>Solution : </vt:lpstr>
      <vt:lpstr>Exercises:</vt:lpstr>
      <vt:lpstr>PowerPoint Presentation</vt:lpstr>
      <vt:lpstr>Normal Distribution</vt:lpstr>
      <vt:lpstr>PowerPoint Presentation</vt:lpstr>
      <vt:lpstr>PowerPoint Presentation</vt:lpstr>
      <vt:lpstr>Translation to the Standardised Normal Distribution</vt:lpstr>
      <vt:lpstr>Example 2 :– Weight gain of pigs</vt:lpstr>
      <vt:lpstr>Example 3:– Question</vt:lpstr>
      <vt:lpstr>Comparing X and Z Units</vt:lpstr>
      <vt:lpstr>Finding Normal Probabilities  </vt:lpstr>
      <vt:lpstr>Probability as Area Under the Curve</vt:lpstr>
      <vt:lpstr>PowerPoint Presentation</vt:lpstr>
      <vt:lpstr>Example 4:</vt:lpstr>
      <vt:lpstr>PowerPoint Presentation</vt:lpstr>
      <vt:lpstr>For your practice:</vt:lpstr>
      <vt:lpstr>Empirical Rule</vt:lpstr>
      <vt:lpstr>PowerPoint Presentation</vt:lpstr>
      <vt:lpstr>Example 5:</vt:lpstr>
      <vt:lpstr>PowerPoint Presentation</vt:lpstr>
      <vt:lpstr>Example 7:</vt:lpstr>
      <vt:lpstr>PowerPoint Presentation</vt:lpstr>
      <vt:lpstr>Example 8:</vt:lpstr>
      <vt:lpstr>Example 9:</vt:lpstr>
      <vt:lpstr>Notation of Z_α</vt:lpstr>
      <vt:lpstr>Sampling Distributions</vt:lpstr>
      <vt:lpstr>Example 10:</vt:lpstr>
      <vt:lpstr>PowerPoint Presentation</vt:lpstr>
      <vt:lpstr>PowerPoint Presentation</vt:lpstr>
      <vt:lpstr>PowerPoint Presentation</vt:lpstr>
      <vt:lpstr>PowerPoint Presentation</vt:lpstr>
      <vt:lpstr>PowerPoint Presentation</vt:lpstr>
      <vt:lpstr>The Central Limit Theorem</vt:lpstr>
      <vt:lpstr>PowerPoint Presentation</vt:lpstr>
      <vt:lpstr>PowerPoint Presentation</vt:lpstr>
      <vt:lpstr>PowerPoint Presentation</vt:lpstr>
      <vt:lpstr>Example 11: </vt:lpstr>
      <vt:lpstr>PowerPoint Presentation</vt:lpstr>
      <vt:lpstr>PowerPoint Presentation</vt:lpstr>
      <vt:lpstr>PowerPoint Presentation</vt:lpstr>
      <vt:lpstr>Example 12:</vt:lpstr>
      <vt:lpstr>Example 13:</vt:lpstr>
      <vt:lpstr>PowerPoint Presentation</vt:lpstr>
      <vt:lpstr>Exercises:</vt:lpstr>
      <vt:lpstr>Normal Approximation to the Binomial Distribution</vt:lpstr>
      <vt:lpstr>Example 14:</vt:lpstr>
      <vt:lpstr>PowerPoint Presentation</vt:lpstr>
      <vt:lpstr>PowerPoint Presentation</vt:lpstr>
      <vt:lpstr>Normal Quantile Plot (QQ Plot)</vt:lpstr>
      <vt:lpstr>PowerPoint Presentation</vt:lpstr>
      <vt:lpstr>PowerPoint Presentation</vt:lpstr>
      <vt:lpstr>Introduce Chi-square and F distributions (Children of the Normal)</vt:lpstr>
      <vt:lpstr>Questions</vt:lpstr>
      <vt:lpstr>Chi-square Distribution</vt:lpstr>
      <vt:lpstr>Chi-square</vt:lpstr>
      <vt:lpstr>Chi-square</vt:lpstr>
      <vt:lpstr>Chi-square</vt:lpstr>
      <vt:lpstr>Distribution of Sample Variance</vt:lpstr>
      <vt:lpstr>The F Distribution</vt:lpstr>
      <vt:lpstr>The F Distribution</vt:lpstr>
      <vt:lpstr>A Look Ahead</vt:lpstr>
      <vt:lpstr>Relations among Distributions – the Children of the Normal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Simple and Compound  Independent and Dependent Experimental and Theoretical</dc:title>
  <dc:creator>Mayooran</dc:creator>
  <cp:lastModifiedBy>Thevaraja Mayooran</cp:lastModifiedBy>
  <cp:revision>117</cp:revision>
  <cp:lastPrinted>2017-10-12T22:18:31Z</cp:lastPrinted>
  <dcterms:created xsi:type="dcterms:W3CDTF">2009-03-08T05:10:31Z</dcterms:created>
  <dcterms:modified xsi:type="dcterms:W3CDTF">2023-04-09T12:42:08Z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